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87" r:id="rId2"/>
    <p:sldId id="293" r:id="rId3"/>
    <p:sldId id="335" r:id="rId4"/>
    <p:sldId id="336" r:id="rId5"/>
    <p:sldId id="307" r:id="rId6"/>
    <p:sldId id="384" r:id="rId7"/>
    <p:sldId id="385" r:id="rId8"/>
    <p:sldId id="386" r:id="rId9"/>
    <p:sldId id="332" r:id="rId10"/>
    <p:sldId id="333" r:id="rId11"/>
    <p:sldId id="364" r:id="rId12"/>
    <p:sldId id="345" r:id="rId13"/>
    <p:sldId id="366" r:id="rId14"/>
    <p:sldId id="381" r:id="rId15"/>
    <p:sldId id="367" r:id="rId16"/>
    <p:sldId id="370" r:id="rId17"/>
    <p:sldId id="368" r:id="rId18"/>
    <p:sldId id="371" r:id="rId19"/>
    <p:sldId id="369" r:id="rId20"/>
    <p:sldId id="317" r:id="rId21"/>
    <p:sldId id="382" r:id="rId22"/>
    <p:sldId id="372" r:id="rId23"/>
    <p:sldId id="375" r:id="rId24"/>
    <p:sldId id="320" r:id="rId25"/>
    <p:sldId id="322" r:id="rId26"/>
    <p:sldId id="323" r:id="rId27"/>
    <p:sldId id="324" r:id="rId28"/>
    <p:sldId id="325" r:id="rId29"/>
    <p:sldId id="319" r:id="rId30"/>
    <p:sldId id="359" r:id="rId31"/>
    <p:sldId id="360" r:id="rId32"/>
    <p:sldId id="361" r:id="rId33"/>
    <p:sldId id="362" r:id="rId34"/>
    <p:sldId id="310" r:id="rId35"/>
    <p:sldId id="311" r:id="rId36"/>
    <p:sldId id="377" r:id="rId37"/>
    <p:sldId id="378" r:id="rId38"/>
    <p:sldId id="379" r:id="rId39"/>
    <p:sldId id="301" r:id="rId40"/>
    <p:sldId id="304" r:id="rId41"/>
    <p:sldId id="302" r:id="rId42"/>
    <p:sldId id="303" r:id="rId43"/>
    <p:sldId id="305" r:id="rId44"/>
    <p:sldId id="380"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7222"/>
    <a:srgbClr val="FDC82F"/>
    <a:srgbClr val="703099"/>
    <a:srgbClr val="002855"/>
    <a:srgbClr val="00629B"/>
    <a:srgbClr val="0066A1"/>
    <a:srgbClr val="CC0033"/>
    <a:srgbClr val="69BE28"/>
    <a:srgbClr val="008542"/>
    <a:srgbClr val="6B1F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68"/>
    <p:restoredTop sz="79183"/>
  </p:normalViewPr>
  <p:slideViewPr>
    <p:cSldViewPr snapToGrid="0" snapToObjects="1">
      <p:cViewPr varScale="1">
        <p:scale>
          <a:sx n="138" d="100"/>
          <a:sy n="138" d="100"/>
        </p:scale>
        <p:origin x="640" y="176"/>
      </p:cViewPr>
      <p:guideLst/>
    </p:cSldViewPr>
  </p:slideViewPr>
  <p:outlineViewPr>
    <p:cViewPr>
      <p:scale>
        <a:sx n="33" d="100"/>
        <a:sy n="33" d="100"/>
      </p:scale>
      <p:origin x="0" y="0"/>
    </p:cViewPr>
  </p:outlineViewPr>
  <p:notesTextViewPr>
    <p:cViewPr>
      <p:scale>
        <a:sx n="85" d="100"/>
        <a:sy n="85"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328D45-CD78-E946-97C3-593DC6155472}" type="datetimeFigureOut">
              <a:rPr lang="en-US" smtClean="0"/>
              <a:t>5/27/24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F362D4-5DD5-1441-A093-8EF5773AF7CF}" type="slidenum">
              <a:rPr lang="en-US" smtClean="0"/>
              <a:t>‹#›</a:t>
            </a:fld>
            <a:endParaRPr lang="en-US"/>
          </a:p>
        </p:txBody>
      </p:sp>
    </p:spTree>
    <p:extLst>
      <p:ext uri="{BB962C8B-B14F-4D97-AF65-F5344CB8AC3E}">
        <p14:creationId xmlns:p14="http://schemas.microsoft.com/office/powerpoint/2010/main" val="54318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b="0" i="0" dirty="0">
                <a:solidFill>
                  <a:srgbClr val="ECECEC"/>
                </a:solidFill>
                <a:effectLst/>
                <a:highlight>
                  <a:srgbClr val="212121"/>
                </a:highlight>
                <a:latin typeface="ui-sans-serif"/>
              </a:rPr>
              <a:t>Good afternoon, I’m here to give my presentation on my paper.</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1</a:t>
            </a:fld>
            <a:endParaRPr lang="en-US"/>
          </a:p>
        </p:txBody>
      </p:sp>
    </p:spTree>
    <p:extLst>
      <p:ext uri="{BB962C8B-B14F-4D97-AF65-F5344CB8AC3E}">
        <p14:creationId xmlns:p14="http://schemas.microsoft.com/office/powerpoint/2010/main" val="3160432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The second is called the denoising process. We can sample images using this formula, [click] where the first error </a:t>
            </a:r>
            <a:r>
              <a:rPr lang="en-AU" sz="1200" b="0" i="0" kern="1200" dirty="0" err="1">
                <a:solidFill>
                  <a:schemeClr val="tx1"/>
                </a:solidFill>
                <a:effectLst/>
                <a:latin typeface="ui-sans-serif"/>
                <a:ea typeface="+mn-ea"/>
                <a:cs typeface="+mn-cs"/>
              </a:rPr>
              <a:t>epsilon_theta</a:t>
            </a:r>
            <a:r>
              <a:rPr lang="en-AU" sz="1200" b="0" i="0" kern="1200" dirty="0">
                <a:solidFill>
                  <a:schemeClr val="tx1"/>
                </a:solidFill>
                <a:effectLst/>
                <a:latin typeface="ui-sans-serif"/>
                <a:ea typeface="+mn-ea"/>
                <a:cs typeface="+mn-cs"/>
              </a:rPr>
              <a:t> given </a:t>
            </a:r>
            <a:r>
              <a:rPr lang="en-AU" sz="1200" b="0" i="0" kern="1200" dirty="0" err="1">
                <a:solidFill>
                  <a:schemeClr val="tx1"/>
                </a:solidFill>
                <a:effectLst/>
                <a:latin typeface="ui-sans-serif"/>
                <a:ea typeface="+mn-ea"/>
                <a:cs typeface="+mn-cs"/>
              </a:rPr>
              <a:t>x_t</a:t>
            </a:r>
            <a:r>
              <a:rPr lang="en-AU" sz="1200" b="0" i="0" kern="1200" dirty="0">
                <a:solidFill>
                  <a:schemeClr val="tx1"/>
                </a:solidFill>
                <a:effectLst/>
                <a:latin typeface="ui-sans-serif"/>
                <a:ea typeface="+mn-ea"/>
                <a:cs typeface="+mn-cs"/>
              </a:rPr>
              <a:t> is estimated by the diffusion model. [click] The estimated error is equivalent to the score, represented as vector fields in the pictures. The denoising starts from a sample from the Gaussian distribution MT, following the score and finally reaching a clean image on the data manifold M0.</a:t>
            </a:r>
          </a:p>
          <a:p>
            <a:endParaRPr lang="en-US" dirty="0"/>
          </a:p>
        </p:txBody>
      </p:sp>
      <p:sp>
        <p:nvSpPr>
          <p:cNvPr id="4" name="Slide Number Placeholder 3"/>
          <p:cNvSpPr>
            <a:spLocks noGrp="1"/>
          </p:cNvSpPr>
          <p:nvPr>
            <p:ph type="sldNum" sz="quarter" idx="5"/>
          </p:nvPr>
        </p:nvSpPr>
        <p:spPr/>
        <p:txBody>
          <a:bodyPr/>
          <a:lstStyle/>
          <a:p>
            <a:fld id="{DFF362D4-5DD5-1441-A093-8EF5773AF7CF}" type="slidenum">
              <a:rPr lang="en-US" smtClean="0"/>
              <a:t>10</a:t>
            </a:fld>
            <a:endParaRPr lang="en-US"/>
          </a:p>
        </p:txBody>
      </p:sp>
    </p:spTree>
    <p:extLst>
      <p:ext uri="{BB962C8B-B14F-4D97-AF65-F5344CB8AC3E}">
        <p14:creationId xmlns:p14="http://schemas.microsoft.com/office/powerpoint/2010/main" val="2436394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Let's use an example to illustrate why repaint success. This is a typical inpainting example. the blue box in the input image represents the missing part, and we want to guess its content. [click] The method in Repaint naively combines the known part of the image with content sampled by a diffusion model.</a:t>
            </a:r>
          </a:p>
          <a:p>
            <a:pPr marL="0" algn="l" defTabSz="914400" rtl="0" eaLnBrk="1" latinLnBrk="0" hangingPunct="1"/>
            <a:endParaRPr lang="en-AU" sz="1200" b="0" i="0" kern="1200" dirty="0">
              <a:solidFill>
                <a:schemeClr val="tx1"/>
              </a:solidFill>
              <a:effectLst/>
              <a:latin typeface="ui-sans-serif"/>
              <a:ea typeface="+mn-ea"/>
              <a:cs typeface="+mn-cs"/>
            </a:endParaRPr>
          </a:p>
          <a:p>
            <a:pPr marL="0" algn="l" defTabSz="914400" rtl="0" eaLnBrk="1" latinLnBrk="0" hangingPunct="1"/>
            <a:r>
              <a:rPr lang="en-AU" sz="1200" b="0" i="0" kern="1200" dirty="0">
                <a:solidFill>
                  <a:schemeClr val="tx1"/>
                </a:solidFill>
                <a:effectLst/>
                <a:latin typeface="ui-sans-serif"/>
                <a:ea typeface="+mn-ea"/>
                <a:cs typeface="+mn-cs"/>
              </a:rPr>
              <a:t>Here, the missing part generated by the diffusion model is purely hair, which mismatches with the nose part of the dog. This occurs because the sampling process does not consider the known part, leading to two disharmonious components. As a result, the combined image is strange, and will not close to any data. In other words, it falls outside the data manifold.</a:t>
            </a:r>
          </a:p>
        </p:txBody>
      </p:sp>
      <p:sp>
        <p:nvSpPr>
          <p:cNvPr id="4" name="Slide Number Placeholder 3"/>
          <p:cNvSpPr>
            <a:spLocks noGrp="1"/>
          </p:cNvSpPr>
          <p:nvPr>
            <p:ph type="sldNum" sz="quarter" idx="5"/>
          </p:nvPr>
        </p:nvSpPr>
        <p:spPr/>
        <p:txBody>
          <a:bodyPr/>
          <a:lstStyle/>
          <a:p>
            <a:fld id="{DFF362D4-5DD5-1441-A093-8EF5773AF7CF}" type="slidenum">
              <a:rPr lang="en-US" smtClean="0"/>
              <a:t>11</a:t>
            </a:fld>
            <a:endParaRPr lang="en-US"/>
          </a:p>
        </p:txBody>
      </p:sp>
    </p:spTree>
    <p:extLst>
      <p:ext uri="{BB962C8B-B14F-4D97-AF65-F5344CB8AC3E}">
        <p14:creationId xmlns:p14="http://schemas.microsoft.com/office/powerpoint/2010/main" val="905488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ui-sans-serif"/>
                <a:ea typeface="+mn-ea"/>
                <a:cs typeface="+mn-cs"/>
              </a:rPr>
              <a:t>We use a single curve to represent the data manifold, called M0. Since the input is similar to the training data, it will be on the data manifold, </a:t>
            </a:r>
            <a:r>
              <a:rPr lang="en-AU" sz="1200" b="0" i="0" kern="1200" dirty="0" err="1">
                <a:solidFill>
                  <a:schemeClr val="tx1"/>
                </a:solidFill>
                <a:effectLst/>
                <a:latin typeface="ui-sans-serif"/>
                <a:ea typeface="+mn-ea"/>
                <a:cs typeface="+mn-cs"/>
              </a:rPr>
              <a:t>labeled</a:t>
            </a:r>
            <a:r>
              <a:rPr lang="en-AU" sz="1200" b="0" i="0" kern="1200" dirty="0">
                <a:solidFill>
                  <a:schemeClr val="tx1"/>
                </a:solidFill>
                <a:effectLst/>
                <a:latin typeface="ui-sans-serif"/>
                <a:ea typeface="+mn-ea"/>
                <a:cs typeface="+mn-cs"/>
              </a:rPr>
              <a:t> as a blue star. Conversely, the disharmonious image will be outside of the manifold, </a:t>
            </a:r>
            <a:r>
              <a:rPr lang="en-AU" sz="1200" b="0" i="0" kern="1200" dirty="0" err="1">
                <a:solidFill>
                  <a:schemeClr val="tx1"/>
                </a:solidFill>
                <a:effectLst/>
                <a:latin typeface="ui-sans-serif"/>
                <a:ea typeface="+mn-ea"/>
                <a:cs typeface="+mn-cs"/>
              </a:rPr>
              <a:t>labeled</a:t>
            </a:r>
            <a:r>
              <a:rPr lang="en-AU" sz="1200" b="0" i="0" kern="1200" dirty="0">
                <a:solidFill>
                  <a:schemeClr val="tx1"/>
                </a:solidFill>
                <a:effectLst/>
                <a:latin typeface="ui-sans-serif"/>
                <a:ea typeface="+mn-ea"/>
                <a:cs typeface="+mn-cs"/>
              </a:rPr>
              <a:t> as a red star.</a:t>
            </a:r>
            <a:br>
              <a:rPr lang="en-AU" dirty="0"/>
            </a:br>
            <a:br>
              <a:rPr lang="en-AU" dirty="0"/>
            </a:br>
            <a:endParaRPr lang="en-US" dirty="0"/>
          </a:p>
        </p:txBody>
      </p:sp>
      <p:sp>
        <p:nvSpPr>
          <p:cNvPr id="4" name="Slide Number Placeholder 3"/>
          <p:cNvSpPr>
            <a:spLocks noGrp="1"/>
          </p:cNvSpPr>
          <p:nvPr>
            <p:ph type="sldNum" sz="quarter" idx="5"/>
          </p:nvPr>
        </p:nvSpPr>
        <p:spPr/>
        <p:txBody>
          <a:bodyPr/>
          <a:lstStyle/>
          <a:p>
            <a:fld id="{DFF362D4-5DD5-1441-A093-8EF5773AF7CF}" type="slidenum">
              <a:rPr lang="en-US" smtClean="0"/>
              <a:t>12</a:t>
            </a:fld>
            <a:endParaRPr lang="en-US"/>
          </a:p>
        </p:txBody>
      </p:sp>
    </p:spTree>
    <p:extLst>
      <p:ext uri="{BB962C8B-B14F-4D97-AF65-F5344CB8AC3E}">
        <p14:creationId xmlns:p14="http://schemas.microsoft.com/office/powerpoint/2010/main" val="3156153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ui-sans-serif"/>
                <a:ea typeface="+mn-ea"/>
                <a:cs typeface="+mn-cs"/>
              </a:rPr>
              <a:t>After adding noise, we get two points in the left noisy manifold M1</a:t>
            </a:r>
          </a:p>
        </p:txBody>
      </p:sp>
      <p:sp>
        <p:nvSpPr>
          <p:cNvPr id="4" name="Slide Number Placeholder 3"/>
          <p:cNvSpPr>
            <a:spLocks noGrp="1"/>
          </p:cNvSpPr>
          <p:nvPr>
            <p:ph type="sldNum" sz="quarter" idx="5"/>
          </p:nvPr>
        </p:nvSpPr>
        <p:spPr/>
        <p:txBody>
          <a:bodyPr/>
          <a:lstStyle/>
          <a:p>
            <a:fld id="{DFF362D4-5DD5-1441-A093-8EF5773AF7CF}" type="slidenum">
              <a:rPr lang="en-US" smtClean="0"/>
              <a:t>13</a:t>
            </a:fld>
            <a:endParaRPr lang="en-US"/>
          </a:p>
        </p:txBody>
      </p:sp>
    </p:spTree>
    <p:extLst>
      <p:ext uri="{BB962C8B-B14F-4D97-AF65-F5344CB8AC3E}">
        <p14:creationId xmlns:p14="http://schemas.microsoft.com/office/powerpoint/2010/main" val="2675604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ui-sans-serif"/>
                <a:ea typeface="+mn-ea"/>
                <a:cs typeface="+mn-cs"/>
              </a:rPr>
              <a:t>The animation in the noisy manifold illustrates the process of adding noise.</a:t>
            </a:r>
          </a:p>
        </p:txBody>
      </p:sp>
      <p:sp>
        <p:nvSpPr>
          <p:cNvPr id="4" name="Slide Number Placeholder 3"/>
          <p:cNvSpPr>
            <a:spLocks noGrp="1"/>
          </p:cNvSpPr>
          <p:nvPr>
            <p:ph type="sldNum" sz="quarter" idx="5"/>
          </p:nvPr>
        </p:nvSpPr>
        <p:spPr/>
        <p:txBody>
          <a:bodyPr/>
          <a:lstStyle/>
          <a:p>
            <a:fld id="{DFF362D4-5DD5-1441-A093-8EF5773AF7CF}" type="slidenum">
              <a:rPr lang="en-US" smtClean="0"/>
              <a:t>14</a:t>
            </a:fld>
            <a:endParaRPr lang="en-US"/>
          </a:p>
        </p:txBody>
      </p:sp>
    </p:spTree>
    <p:extLst>
      <p:ext uri="{BB962C8B-B14F-4D97-AF65-F5344CB8AC3E}">
        <p14:creationId xmlns:p14="http://schemas.microsoft.com/office/powerpoint/2010/main" val="59792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The denoising process involves moving the points according to the score (the vector field). After denoising, the red star is close to the blue one. Meanwhile, it generates noise to replace the hair. But, it seems the nose is too big for this dog. So, let's continue to fix this!</a:t>
            </a:r>
          </a:p>
        </p:txBody>
      </p:sp>
      <p:sp>
        <p:nvSpPr>
          <p:cNvPr id="4" name="Slide Number Placeholder 3"/>
          <p:cNvSpPr>
            <a:spLocks noGrp="1"/>
          </p:cNvSpPr>
          <p:nvPr>
            <p:ph type="sldNum" sz="quarter" idx="5"/>
          </p:nvPr>
        </p:nvSpPr>
        <p:spPr/>
        <p:txBody>
          <a:bodyPr/>
          <a:lstStyle/>
          <a:p>
            <a:fld id="{DFF362D4-5DD5-1441-A093-8EF5773AF7CF}" type="slidenum">
              <a:rPr lang="en-US" smtClean="0"/>
              <a:t>15</a:t>
            </a:fld>
            <a:endParaRPr lang="en-US"/>
          </a:p>
        </p:txBody>
      </p:sp>
    </p:spTree>
    <p:extLst>
      <p:ext uri="{BB962C8B-B14F-4D97-AF65-F5344CB8AC3E}">
        <p14:creationId xmlns:p14="http://schemas.microsoft.com/office/powerpoint/2010/main" val="1570562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Add noise to the images.</a:t>
            </a:r>
          </a:p>
        </p:txBody>
      </p:sp>
      <p:sp>
        <p:nvSpPr>
          <p:cNvPr id="4" name="Slide Number Placeholder 3"/>
          <p:cNvSpPr>
            <a:spLocks noGrp="1"/>
          </p:cNvSpPr>
          <p:nvPr>
            <p:ph type="sldNum" sz="quarter" idx="5"/>
          </p:nvPr>
        </p:nvSpPr>
        <p:spPr/>
        <p:txBody>
          <a:bodyPr/>
          <a:lstStyle/>
          <a:p>
            <a:fld id="{DFF362D4-5DD5-1441-A093-8EF5773AF7CF}" type="slidenum">
              <a:rPr lang="en-US" smtClean="0"/>
              <a:t>16</a:t>
            </a:fld>
            <a:endParaRPr lang="en-US"/>
          </a:p>
        </p:txBody>
      </p:sp>
    </p:spTree>
    <p:extLst>
      <p:ext uri="{BB962C8B-B14F-4D97-AF65-F5344CB8AC3E}">
        <p14:creationId xmlns:p14="http://schemas.microsoft.com/office/powerpoint/2010/main" val="3880911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denoising again, the red star moves closer to the blue one. The dog's face appears correct and looks like a Chihuahua, a small dog, but with a big body. We still need to fix this.</a:t>
            </a:r>
          </a:p>
        </p:txBody>
      </p:sp>
      <p:sp>
        <p:nvSpPr>
          <p:cNvPr id="4" name="Slide Number Placeholder 3"/>
          <p:cNvSpPr>
            <a:spLocks noGrp="1"/>
          </p:cNvSpPr>
          <p:nvPr>
            <p:ph type="sldNum" sz="quarter" idx="5"/>
          </p:nvPr>
        </p:nvSpPr>
        <p:spPr/>
        <p:txBody>
          <a:bodyPr/>
          <a:lstStyle/>
          <a:p>
            <a:fld id="{DFF362D4-5DD5-1441-A093-8EF5773AF7CF}" type="slidenum">
              <a:rPr lang="en-US" smtClean="0"/>
              <a:t>17</a:t>
            </a:fld>
            <a:endParaRPr lang="en-US"/>
          </a:p>
        </p:txBody>
      </p:sp>
    </p:spTree>
    <p:extLst>
      <p:ext uri="{BB962C8B-B14F-4D97-AF65-F5344CB8AC3E}">
        <p14:creationId xmlns:p14="http://schemas.microsoft.com/office/powerpoint/2010/main" val="322009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Add noise.</a:t>
            </a:r>
          </a:p>
        </p:txBody>
      </p:sp>
      <p:sp>
        <p:nvSpPr>
          <p:cNvPr id="4" name="Slide Number Placeholder 3"/>
          <p:cNvSpPr>
            <a:spLocks noGrp="1"/>
          </p:cNvSpPr>
          <p:nvPr>
            <p:ph type="sldNum" sz="quarter" idx="5"/>
          </p:nvPr>
        </p:nvSpPr>
        <p:spPr/>
        <p:txBody>
          <a:bodyPr/>
          <a:lstStyle/>
          <a:p>
            <a:fld id="{DFF362D4-5DD5-1441-A093-8EF5773AF7CF}" type="slidenum">
              <a:rPr lang="en-US" smtClean="0"/>
              <a:t>18</a:t>
            </a:fld>
            <a:endParaRPr lang="en-US"/>
          </a:p>
        </p:txBody>
      </p:sp>
    </p:spTree>
    <p:extLst>
      <p:ext uri="{BB962C8B-B14F-4D97-AF65-F5344CB8AC3E}">
        <p14:creationId xmlns:p14="http://schemas.microsoft.com/office/powerpoint/2010/main" val="2638614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And finally, we obtain a point close to the blue one. The generated dog appears natural, with the face matching the body. The key to the success of repaint is using resampling to fully utilize the score provided by the diffusion model.</a:t>
            </a:r>
          </a:p>
          <a:p>
            <a:pPr marL="0" algn="l" defTabSz="914400" rtl="0" eaLnBrk="1" latinLnBrk="0" hangingPunct="1"/>
            <a:endParaRPr lang="en-AU" sz="1200" b="0" i="0" kern="1200" dirty="0">
              <a:solidFill>
                <a:schemeClr val="tx1"/>
              </a:solidFill>
              <a:effectLst/>
              <a:latin typeface="ui-sans-serif"/>
              <a:ea typeface="+mn-ea"/>
              <a:cs typeface="+mn-cs"/>
            </a:endParaRPr>
          </a:p>
          <a:p>
            <a:pPr marL="0" algn="l" defTabSz="914400" rtl="0" eaLnBrk="1" latinLnBrk="0" hangingPunct="1"/>
            <a:r>
              <a:rPr lang="en-AU" sz="1200" b="0" i="0" kern="1200" dirty="0">
                <a:solidFill>
                  <a:schemeClr val="tx1"/>
                </a:solidFill>
                <a:effectLst/>
                <a:latin typeface="ui-sans-serif"/>
                <a:ea typeface="+mn-ea"/>
                <a:cs typeface="+mn-cs"/>
              </a:rPr>
              <a:t>This is just the repaint method applied to one pair of adjacent manifolds. In a real application, we need multiple iterations between manifolds to solve the inverse problem.</a:t>
            </a:r>
          </a:p>
        </p:txBody>
      </p:sp>
      <p:sp>
        <p:nvSpPr>
          <p:cNvPr id="4" name="Slide Number Placeholder 3"/>
          <p:cNvSpPr>
            <a:spLocks noGrp="1"/>
          </p:cNvSpPr>
          <p:nvPr>
            <p:ph type="sldNum" sz="quarter" idx="5"/>
          </p:nvPr>
        </p:nvSpPr>
        <p:spPr/>
        <p:txBody>
          <a:bodyPr/>
          <a:lstStyle/>
          <a:p>
            <a:fld id="{DFF362D4-5DD5-1441-A093-8EF5773AF7CF}" type="slidenum">
              <a:rPr lang="en-US" smtClean="0"/>
              <a:t>19</a:t>
            </a:fld>
            <a:endParaRPr lang="en-US"/>
          </a:p>
        </p:txBody>
      </p:sp>
    </p:spTree>
    <p:extLst>
      <p:ext uri="{BB962C8B-B14F-4D97-AF65-F5344CB8AC3E}">
        <p14:creationId xmlns:p14="http://schemas.microsoft.com/office/powerpoint/2010/main" val="3412902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Solving inverse problems in Medical Imaging, like reconstructing MRI images, is a hot topic. This is because it can speed up MRI scans. Traditional methods like compressed sensing remove artifacts but often produce overly smooth images due to their simple models.</a:t>
            </a:r>
          </a:p>
          <a:p>
            <a:pPr marL="0" algn="l" defTabSz="914400" rtl="0" eaLnBrk="1" latinLnBrk="0" hangingPunct="1"/>
            <a:r>
              <a:rPr lang="en-AU" sz="1200" b="0" i="0" kern="1200" dirty="0">
                <a:solidFill>
                  <a:schemeClr val="tx1"/>
                </a:solidFill>
                <a:effectLst/>
                <a:latin typeface="ui-sans-serif"/>
                <a:ea typeface="+mn-ea"/>
                <a:cs typeface="+mn-cs"/>
              </a:rPr>
              <a:t>Recently, deep learning has improved this by learning from paired data. However, the requirement for a large paired dataset is a limitation.</a:t>
            </a:r>
          </a:p>
          <a:p>
            <a:pPr algn="l"/>
            <a:endParaRPr lang="en-AU" b="0" i="0" dirty="0">
              <a:solidFill>
                <a:srgbClr val="ECECEC"/>
              </a:solidFill>
              <a:effectLst/>
              <a:highlight>
                <a:srgbClr val="212121"/>
              </a:highlight>
              <a:latin typeface="Söhne"/>
            </a:endParaRPr>
          </a:p>
          <a:p>
            <a:pPr algn="l"/>
            <a:endParaRPr lang="en-AU" b="0" i="0" dirty="0">
              <a:solidFill>
                <a:srgbClr val="ECECEC"/>
              </a:solidFill>
              <a:effectLst/>
              <a:highlight>
                <a:srgbClr val="212121"/>
              </a:highlight>
              <a:latin typeface="Söhne"/>
            </a:endParaRPr>
          </a:p>
          <a:p>
            <a:endParaRPr lang="en-US" dirty="0"/>
          </a:p>
        </p:txBody>
      </p:sp>
      <p:sp>
        <p:nvSpPr>
          <p:cNvPr id="4" name="Slide Number Placeholder 3"/>
          <p:cNvSpPr>
            <a:spLocks noGrp="1"/>
          </p:cNvSpPr>
          <p:nvPr>
            <p:ph type="sldNum" sz="quarter" idx="5"/>
          </p:nvPr>
        </p:nvSpPr>
        <p:spPr/>
        <p:txBody>
          <a:bodyPr/>
          <a:lstStyle/>
          <a:p>
            <a:fld id="{DFF362D4-5DD5-1441-A093-8EF5773AF7CF}" type="slidenum">
              <a:rPr lang="en-US" smtClean="0"/>
              <a:t>2</a:t>
            </a:fld>
            <a:endParaRPr lang="en-US"/>
          </a:p>
        </p:txBody>
      </p:sp>
    </p:spTree>
    <p:extLst>
      <p:ext uri="{BB962C8B-B14F-4D97-AF65-F5344CB8AC3E}">
        <p14:creationId xmlns:p14="http://schemas.microsoft.com/office/powerpoint/2010/main" val="3854081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ui-sans-serif"/>
                <a:ea typeface="+mn-ea"/>
                <a:cs typeface="+mn-cs"/>
              </a:rPr>
              <a:t>Let's simplify resampling. Let manifolds be points on an axis, as shown in the picture on the right.</a:t>
            </a:r>
            <a:br>
              <a:rPr lang="en-AU" dirty="0"/>
            </a:br>
            <a:endParaRPr lang="en-US" strike="sngStrike" dirty="0"/>
          </a:p>
        </p:txBody>
      </p:sp>
      <p:sp>
        <p:nvSpPr>
          <p:cNvPr id="4" name="Slide Number Placeholder 3"/>
          <p:cNvSpPr>
            <a:spLocks noGrp="1"/>
          </p:cNvSpPr>
          <p:nvPr>
            <p:ph type="sldNum" sz="quarter" idx="5"/>
          </p:nvPr>
        </p:nvSpPr>
        <p:spPr/>
        <p:txBody>
          <a:bodyPr/>
          <a:lstStyle/>
          <a:p>
            <a:fld id="{DFF362D4-5DD5-1441-A093-8EF5773AF7CF}" type="slidenum">
              <a:rPr lang="en-US" smtClean="0"/>
              <a:t>20</a:t>
            </a:fld>
            <a:endParaRPr lang="en-US"/>
          </a:p>
        </p:txBody>
      </p:sp>
    </p:spTree>
    <p:extLst>
      <p:ext uri="{BB962C8B-B14F-4D97-AF65-F5344CB8AC3E}">
        <p14:creationId xmlns:p14="http://schemas.microsoft.com/office/powerpoint/2010/main" val="2552962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0" i="0" kern="1200" dirty="0">
                <a:solidFill>
                  <a:schemeClr val="tx1"/>
                </a:solidFill>
                <a:effectLst/>
                <a:latin typeface="ui-sans-serif"/>
                <a:ea typeface="+mn-ea"/>
                <a:cs typeface="+mn-cs"/>
              </a:rPr>
              <a:t>Denoising</a:t>
            </a:r>
          </a:p>
        </p:txBody>
      </p:sp>
      <p:sp>
        <p:nvSpPr>
          <p:cNvPr id="4" name="Slide Number Placeholder 3"/>
          <p:cNvSpPr>
            <a:spLocks noGrp="1"/>
          </p:cNvSpPr>
          <p:nvPr>
            <p:ph type="sldNum" sz="quarter" idx="5"/>
          </p:nvPr>
        </p:nvSpPr>
        <p:spPr/>
        <p:txBody>
          <a:bodyPr/>
          <a:lstStyle/>
          <a:p>
            <a:fld id="{DFF362D4-5DD5-1441-A093-8EF5773AF7CF}" type="slidenum">
              <a:rPr lang="en-US" smtClean="0"/>
              <a:t>21</a:t>
            </a:fld>
            <a:endParaRPr lang="en-US"/>
          </a:p>
        </p:txBody>
      </p:sp>
    </p:spTree>
    <p:extLst>
      <p:ext uri="{BB962C8B-B14F-4D97-AF65-F5344CB8AC3E}">
        <p14:creationId xmlns:p14="http://schemas.microsoft.com/office/powerpoint/2010/main" val="1394793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0" i="0" kern="1200" dirty="0">
                <a:solidFill>
                  <a:schemeClr val="tx1"/>
                </a:solidFill>
                <a:effectLst/>
                <a:latin typeface="ui-sans-serif"/>
                <a:ea typeface="+mn-ea"/>
                <a:cs typeface="+mn-cs"/>
              </a:rPr>
              <a:t>Diffusion</a:t>
            </a:r>
          </a:p>
        </p:txBody>
      </p:sp>
      <p:sp>
        <p:nvSpPr>
          <p:cNvPr id="4" name="Slide Number Placeholder 3"/>
          <p:cNvSpPr>
            <a:spLocks noGrp="1"/>
          </p:cNvSpPr>
          <p:nvPr>
            <p:ph type="sldNum" sz="quarter" idx="5"/>
          </p:nvPr>
        </p:nvSpPr>
        <p:spPr/>
        <p:txBody>
          <a:bodyPr/>
          <a:lstStyle/>
          <a:p>
            <a:fld id="{DFF362D4-5DD5-1441-A093-8EF5773AF7CF}" type="slidenum">
              <a:rPr lang="en-US" smtClean="0"/>
              <a:t>22</a:t>
            </a:fld>
            <a:endParaRPr lang="en-US"/>
          </a:p>
        </p:txBody>
      </p:sp>
    </p:spTree>
    <p:extLst>
      <p:ext uri="{BB962C8B-B14F-4D97-AF65-F5344CB8AC3E}">
        <p14:creationId xmlns:p14="http://schemas.microsoft.com/office/powerpoint/2010/main" val="3619244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0" i="0" kern="1200" dirty="0">
                <a:solidFill>
                  <a:schemeClr val="tx1"/>
                </a:solidFill>
                <a:effectLst/>
                <a:latin typeface="ui-sans-serif"/>
                <a:ea typeface="+mn-ea"/>
                <a:cs typeface="+mn-cs"/>
              </a:rPr>
              <a:t>denoising again. Now we have the tool to illustrate the full algorithm of repaint and its adaptations.</a:t>
            </a:r>
          </a:p>
        </p:txBody>
      </p:sp>
      <p:sp>
        <p:nvSpPr>
          <p:cNvPr id="4" name="Slide Number Placeholder 3"/>
          <p:cNvSpPr>
            <a:spLocks noGrp="1"/>
          </p:cNvSpPr>
          <p:nvPr>
            <p:ph type="sldNum" sz="quarter" idx="5"/>
          </p:nvPr>
        </p:nvSpPr>
        <p:spPr/>
        <p:txBody>
          <a:bodyPr/>
          <a:lstStyle/>
          <a:p>
            <a:fld id="{DFF362D4-5DD5-1441-A093-8EF5773AF7CF}" type="slidenum">
              <a:rPr lang="en-US" smtClean="0"/>
              <a:t>23</a:t>
            </a:fld>
            <a:endParaRPr lang="en-US"/>
          </a:p>
        </p:txBody>
      </p:sp>
    </p:spTree>
    <p:extLst>
      <p:ext uri="{BB962C8B-B14F-4D97-AF65-F5344CB8AC3E}">
        <p14:creationId xmlns:p14="http://schemas.microsoft.com/office/powerpoint/2010/main" val="2132969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The repaint method starts from Gaussian noise, </a:t>
            </a:r>
            <a:r>
              <a:rPr lang="en-AU" sz="1200" b="0" i="0" kern="1200" dirty="0" err="1">
                <a:solidFill>
                  <a:schemeClr val="tx1"/>
                </a:solidFill>
                <a:effectLst/>
                <a:latin typeface="ui-sans-serif"/>
                <a:ea typeface="+mn-ea"/>
                <a:cs typeface="+mn-cs"/>
              </a:rPr>
              <a:t>labeled</a:t>
            </a:r>
            <a:r>
              <a:rPr lang="en-AU" sz="1200" b="0" i="0" kern="1200" dirty="0">
                <a:solidFill>
                  <a:schemeClr val="tx1"/>
                </a:solidFill>
                <a:effectLst/>
                <a:latin typeface="ui-sans-serif"/>
                <a:ea typeface="+mn-ea"/>
                <a:cs typeface="+mn-cs"/>
              </a:rPr>
              <a:t> as T on the axis. It resamples several times between adjacent manifolds before moving to the next. Repaint provides two hyperparameters: the jump length (also called stride) and the resampling number, to balance speed and quality. In this situation, the stride is 1.</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24</a:t>
            </a:fld>
            <a:endParaRPr lang="en-US"/>
          </a:p>
        </p:txBody>
      </p:sp>
    </p:spTree>
    <p:extLst>
      <p:ext uri="{BB962C8B-B14F-4D97-AF65-F5344CB8AC3E}">
        <p14:creationId xmlns:p14="http://schemas.microsoft.com/office/powerpoint/2010/main" val="940466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0" i="0" kern="1200" dirty="0">
                <a:solidFill>
                  <a:schemeClr val="tx1"/>
                </a:solidFill>
                <a:effectLst/>
                <a:latin typeface="ui-sans-serif"/>
                <a:ea typeface="+mn-ea"/>
                <a:cs typeface="+mn-cs"/>
              </a:rPr>
              <a:t>Here, we use stride 2 to speed up.   [wait for animation to be </a:t>
            </a:r>
            <a:r>
              <a:rPr lang="en-US" sz="1200" b="0" i="0" kern="1200" dirty="0" err="1">
                <a:solidFill>
                  <a:schemeClr val="tx1"/>
                </a:solidFill>
                <a:effectLst/>
                <a:latin typeface="ui-sans-serif"/>
                <a:ea typeface="+mn-ea"/>
                <a:cs typeface="+mn-cs"/>
              </a:rPr>
              <a:t>finisthed</a:t>
            </a:r>
            <a:r>
              <a:rPr lang="en-US" sz="1200" b="0" i="0" kern="1200" dirty="0">
                <a:solidFill>
                  <a:schemeClr val="tx1"/>
                </a:solidFill>
                <a:effectLst/>
                <a:latin typeface="ui-sans-serif"/>
                <a:ea typeface="+mn-ea"/>
                <a:cs typeface="+mn-cs"/>
              </a:rPr>
              <a:t>]</a:t>
            </a:r>
          </a:p>
        </p:txBody>
      </p:sp>
      <p:sp>
        <p:nvSpPr>
          <p:cNvPr id="4" name="Slide Number Placeholder 3"/>
          <p:cNvSpPr>
            <a:spLocks noGrp="1"/>
          </p:cNvSpPr>
          <p:nvPr>
            <p:ph type="sldNum" sz="quarter" idx="5"/>
          </p:nvPr>
        </p:nvSpPr>
        <p:spPr/>
        <p:txBody>
          <a:bodyPr/>
          <a:lstStyle/>
          <a:p>
            <a:fld id="{DFF362D4-5DD5-1441-A093-8EF5773AF7CF}" type="slidenum">
              <a:rPr lang="en-US" smtClean="0"/>
              <a:t>25</a:t>
            </a:fld>
            <a:endParaRPr lang="en-US"/>
          </a:p>
        </p:txBody>
      </p:sp>
    </p:spTree>
    <p:extLst>
      <p:ext uri="{BB962C8B-B14F-4D97-AF65-F5344CB8AC3E}">
        <p14:creationId xmlns:p14="http://schemas.microsoft.com/office/powerpoint/2010/main" val="4221887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0" i="0" kern="1200" dirty="0">
                <a:solidFill>
                  <a:schemeClr val="tx1"/>
                </a:solidFill>
                <a:effectLst/>
                <a:latin typeface="ui-sans-serif"/>
                <a:ea typeface="+mn-ea"/>
                <a:cs typeface="+mn-cs"/>
              </a:rPr>
              <a:t>stride 3.</a:t>
            </a:r>
          </a:p>
        </p:txBody>
      </p:sp>
      <p:sp>
        <p:nvSpPr>
          <p:cNvPr id="4" name="Slide Number Placeholder 3"/>
          <p:cNvSpPr>
            <a:spLocks noGrp="1"/>
          </p:cNvSpPr>
          <p:nvPr>
            <p:ph type="sldNum" sz="quarter" idx="5"/>
          </p:nvPr>
        </p:nvSpPr>
        <p:spPr/>
        <p:txBody>
          <a:bodyPr/>
          <a:lstStyle/>
          <a:p>
            <a:fld id="{DFF362D4-5DD5-1441-A093-8EF5773AF7CF}" type="slidenum">
              <a:rPr lang="en-US" smtClean="0"/>
              <a:t>26</a:t>
            </a:fld>
            <a:endParaRPr lang="en-US"/>
          </a:p>
        </p:txBody>
      </p:sp>
    </p:spTree>
    <p:extLst>
      <p:ext uri="{BB962C8B-B14F-4D97-AF65-F5344CB8AC3E}">
        <p14:creationId xmlns:p14="http://schemas.microsoft.com/office/powerpoint/2010/main" val="1931675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0" i="0" kern="1200" dirty="0">
                <a:solidFill>
                  <a:schemeClr val="tx1"/>
                </a:solidFill>
                <a:effectLst/>
                <a:latin typeface="ui-sans-serif"/>
                <a:ea typeface="+mn-ea"/>
                <a:cs typeface="+mn-cs"/>
              </a:rPr>
              <a:t>What about the </a:t>
            </a:r>
            <a:r>
              <a:rPr lang="en-US" sz="1200" b="0" i="0" kern="1200" dirty="0" err="1">
                <a:solidFill>
                  <a:schemeClr val="tx1"/>
                </a:solidFill>
                <a:effectLst/>
                <a:latin typeface="ui-sans-serif"/>
                <a:ea typeface="+mn-ea"/>
                <a:cs typeface="+mn-cs"/>
              </a:rPr>
              <a:t>maximun</a:t>
            </a:r>
            <a:r>
              <a:rPr lang="en-US" sz="1200" b="0" i="0" kern="1200" dirty="0">
                <a:solidFill>
                  <a:schemeClr val="tx1"/>
                </a:solidFill>
                <a:effectLst/>
                <a:latin typeface="ui-sans-serif"/>
                <a:ea typeface="+mn-ea"/>
                <a:cs typeface="+mn-cs"/>
              </a:rPr>
              <a:t> stride? </a:t>
            </a:r>
          </a:p>
        </p:txBody>
      </p:sp>
      <p:sp>
        <p:nvSpPr>
          <p:cNvPr id="4" name="Slide Number Placeholder 3"/>
          <p:cNvSpPr>
            <a:spLocks noGrp="1"/>
          </p:cNvSpPr>
          <p:nvPr>
            <p:ph type="sldNum" sz="quarter" idx="5"/>
          </p:nvPr>
        </p:nvSpPr>
        <p:spPr/>
        <p:txBody>
          <a:bodyPr/>
          <a:lstStyle/>
          <a:p>
            <a:fld id="{DFF362D4-5DD5-1441-A093-8EF5773AF7CF}" type="slidenum">
              <a:rPr lang="en-US" smtClean="0"/>
              <a:t>27</a:t>
            </a:fld>
            <a:endParaRPr lang="en-US"/>
          </a:p>
        </p:txBody>
      </p:sp>
    </p:spTree>
    <p:extLst>
      <p:ext uri="{BB962C8B-B14F-4D97-AF65-F5344CB8AC3E}">
        <p14:creationId xmlns:p14="http://schemas.microsoft.com/office/powerpoint/2010/main" val="3891531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According to our ablation study, this adaptation 4 achieved the best balance between performance and sampling speed in MRI reconstruction. This algorithm starts with 50 steps and uses the maximum stride for resampling. We use this adaptation as our method and we call it: PPN.</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28</a:t>
            </a:fld>
            <a:endParaRPr lang="en-US"/>
          </a:p>
        </p:txBody>
      </p:sp>
    </p:spTree>
    <p:extLst>
      <p:ext uri="{BB962C8B-B14F-4D97-AF65-F5344CB8AC3E}">
        <p14:creationId xmlns:p14="http://schemas.microsoft.com/office/powerpoint/2010/main" val="886700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In MRI reconstruction problems, from repaint to adaptation 3, the performance improves as the stride becomes larger. Additionally, we find that 1000 steps are not necessary, as shown in adaptation 4. Starting from the last 50 steps and using the maximum stride gives us the best results.</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29</a:t>
            </a:fld>
            <a:endParaRPr lang="en-US"/>
          </a:p>
        </p:txBody>
      </p:sp>
    </p:spTree>
    <p:extLst>
      <p:ext uri="{BB962C8B-B14F-4D97-AF65-F5344CB8AC3E}">
        <p14:creationId xmlns:p14="http://schemas.microsoft.com/office/powerpoint/2010/main" val="371970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The diffusion model is a promising type of deep learning model. It demonstrates superior performance in general image tasks and outperforms counterparts like GANs. However, diffusion models for inverse problems face a trade-off between quality and speed. Methods like Repaint and DPS produce high-quality images but are very slow. For example, generating 50k images with a resolution of 256 by 256 on an advanced commercial GPU can take about 1,000 hours, which is much slower than GANs.</a:t>
            </a:r>
            <a:br>
              <a:rPr lang="en-AU" sz="1200" b="0" i="0" kern="1200" dirty="0">
                <a:solidFill>
                  <a:schemeClr val="tx1"/>
                </a:solidFill>
                <a:effectLst/>
                <a:latin typeface="ui-sans-serif"/>
                <a:ea typeface="+mn-ea"/>
                <a:cs typeface="+mn-cs"/>
              </a:rPr>
            </a:b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3</a:t>
            </a:fld>
            <a:endParaRPr lang="en-US"/>
          </a:p>
        </p:txBody>
      </p:sp>
    </p:spTree>
    <p:extLst>
      <p:ext uri="{BB962C8B-B14F-4D97-AF65-F5344CB8AC3E}">
        <p14:creationId xmlns:p14="http://schemas.microsoft.com/office/powerpoint/2010/main" val="1417664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Let’s examine the mathematical expression of a single step.</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30</a:t>
            </a:fld>
            <a:endParaRPr lang="en-US"/>
          </a:p>
        </p:txBody>
      </p:sp>
    </p:spTree>
    <p:extLst>
      <p:ext uri="{BB962C8B-B14F-4D97-AF65-F5344CB8AC3E}">
        <p14:creationId xmlns:p14="http://schemas.microsoft.com/office/powerpoint/2010/main" val="2873164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1200" b="0" i="0" kern="1200" dirty="0">
                <a:solidFill>
                  <a:schemeClr val="tx1"/>
                </a:solidFill>
                <a:effectLst/>
                <a:latin typeface="ui-sans-serif"/>
                <a:ea typeface="+mn-ea"/>
                <a:cs typeface="+mn-cs"/>
              </a:rPr>
              <a:t>The first step is to predict x_0 given </a:t>
            </a:r>
            <a:r>
              <a:rPr lang="en-US" sz="1200" b="0" i="0" kern="1200" dirty="0" err="1">
                <a:solidFill>
                  <a:schemeClr val="tx1"/>
                </a:solidFill>
                <a:effectLst/>
                <a:latin typeface="ui-sans-serif"/>
                <a:ea typeface="+mn-ea"/>
                <a:cs typeface="+mn-cs"/>
              </a:rPr>
              <a:t>x_t</a:t>
            </a:r>
            <a:r>
              <a:rPr lang="en-US" sz="1200" b="0" i="0" kern="1200" dirty="0">
                <a:solidFill>
                  <a:schemeClr val="tx1"/>
                </a:solidFill>
                <a:effectLst/>
                <a:latin typeface="ui-sans-serif"/>
                <a:ea typeface="+mn-ea"/>
                <a:cs typeface="+mn-cs"/>
              </a:rPr>
              <a:t>, using prior Diffusion model to provide image detail.</a:t>
            </a:r>
          </a:p>
        </p:txBody>
      </p:sp>
      <p:sp>
        <p:nvSpPr>
          <p:cNvPr id="4" name="Slide Number Placeholder 3"/>
          <p:cNvSpPr>
            <a:spLocks noGrp="1"/>
          </p:cNvSpPr>
          <p:nvPr>
            <p:ph type="sldNum" sz="quarter" idx="5"/>
          </p:nvPr>
        </p:nvSpPr>
        <p:spPr/>
        <p:txBody>
          <a:bodyPr/>
          <a:lstStyle/>
          <a:p>
            <a:fld id="{DFF362D4-5DD5-1441-A093-8EF5773AF7CF}" type="slidenum">
              <a:rPr lang="en-US" smtClean="0"/>
              <a:t>31</a:t>
            </a:fld>
            <a:endParaRPr lang="en-US"/>
          </a:p>
        </p:txBody>
      </p:sp>
    </p:spTree>
    <p:extLst>
      <p:ext uri="{BB962C8B-B14F-4D97-AF65-F5344CB8AC3E}">
        <p14:creationId xmlns:p14="http://schemas.microsoft.com/office/powerpoint/2010/main" val="70233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The next step is to perform the projection, ensuring consistency with measurement y in k-space. The projection requires converting the image back and forth between k-space and image space. However, this process will result in a disharmonious image.</a:t>
            </a:r>
          </a:p>
        </p:txBody>
      </p:sp>
      <p:sp>
        <p:nvSpPr>
          <p:cNvPr id="4" name="Slide Number Placeholder 3"/>
          <p:cNvSpPr>
            <a:spLocks noGrp="1"/>
          </p:cNvSpPr>
          <p:nvPr>
            <p:ph type="sldNum" sz="quarter" idx="5"/>
          </p:nvPr>
        </p:nvSpPr>
        <p:spPr/>
        <p:txBody>
          <a:bodyPr/>
          <a:lstStyle/>
          <a:p>
            <a:fld id="{DFF362D4-5DD5-1441-A093-8EF5773AF7CF}" type="slidenum">
              <a:rPr lang="en-US" smtClean="0"/>
              <a:t>32</a:t>
            </a:fld>
            <a:endParaRPr lang="en-US"/>
          </a:p>
        </p:txBody>
      </p:sp>
    </p:spTree>
    <p:extLst>
      <p:ext uri="{BB962C8B-B14F-4D97-AF65-F5344CB8AC3E}">
        <p14:creationId xmlns:p14="http://schemas.microsoft.com/office/powerpoint/2010/main" val="1417081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In the final part of a single iteration step, we add noise to this disharmonious image. We then utilize the score information provided by the diffusion model to continue the next resampling.</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33</a:t>
            </a:fld>
            <a:endParaRPr lang="en-US"/>
          </a:p>
        </p:txBody>
      </p:sp>
    </p:spTree>
    <p:extLst>
      <p:ext uri="{BB962C8B-B14F-4D97-AF65-F5344CB8AC3E}">
        <p14:creationId xmlns:p14="http://schemas.microsoft.com/office/powerpoint/2010/main" val="13756116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This is the entire algorithm. The red box contains the single step we just discussed. This single step is resampled 50 times across different noise levels and data manifolds.</a:t>
            </a:r>
          </a:p>
          <a:p>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34</a:t>
            </a:fld>
            <a:endParaRPr lang="en-US"/>
          </a:p>
        </p:txBody>
      </p:sp>
    </p:spTree>
    <p:extLst>
      <p:ext uri="{BB962C8B-B14F-4D97-AF65-F5344CB8AC3E}">
        <p14:creationId xmlns:p14="http://schemas.microsoft.com/office/powerpoint/2010/main" val="2107658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Let's look at the experiments. We designed them from four perspectives. First, what types of experiments should we focus on? The </a:t>
            </a:r>
            <a:r>
              <a:rPr lang="en-AU" sz="1200" b="0" i="0" kern="1200" dirty="0" err="1">
                <a:solidFill>
                  <a:schemeClr val="tx1"/>
                </a:solidFill>
                <a:effectLst/>
                <a:latin typeface="ui-sans-serif"/>
                <a:ea typeface="+mn-ea"/>
                <a:cs typeface="+mn-cs"/>
              </a:rPr>
              <a:t>undersampled</a:t>
            </a:r>
            <a:r>
              <a:rPr lang="en-AU" sz="1200" b="0" i="0" kern="1200" dirty="0">
                <a:solidFill>
                  <a:schemeClr val="tx1"/>
                </a:solidFill>
                <a:effectLst/>
                <a:latin typeface="ui-sans-serif"/>
                <a:ea typeface="+mn-ea"/>
                <a:cs typeface="+mn-cs"/>
              </a:rPr>
              <a:t> MRI reconstruction. We conducted experiments using datasets generated by uniform 1D Cartesian masks with three different </a:t>
            </a:r>
            <a:r>
              <a:rPr lang="en-AU" sz="1200" b="0" i="0" kern="1200" dirty="0" err="1">
                <a:solidFill>
                  <a:schemeClr val="tx1"/>
                </a:solidFill>
                <a:effectLst/>
                <a:latin typeface="ui-sans-serif"/>
                <a:ea typeface="+mn-ea"/>
                <a:cs typeface="+mn-cs"/>
              </a:rPr>
              <a:t>undersampling</a:t>
            </a:r>
            <a:r>
              <a:rPr lang="en-AU" sz="1200" b="0" i="0" kern="1200" dirty="0">
                <a:solidFill>
                  <a:schemeClr val="tx1"/>
                </a:solidFill>
                <a:effectLst/>
                <a:latin typeface="ui-sans-serif"/>
                <a:ea typeface="+mn-ea"/>
                <a:cs typeface="+mn-cs"/>
              </a:rPr>
              <a:t> rates.</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35</a:t>
            </a:fld>
            <a:endParaRPr lang="en-US"/>
          </a:p>
        </p:txBody>
      </p:sp>
    </p:spTree>
    <p:extLst>
      <p:ext uri="{BB962C8B-B14F-4D97-AF65-F5344CB8AC3E}">
        <p14:creationId xmlns:p14="http://schemas.microsoft.com/office/powerpoint/2010/main" val="38414906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The next question is whether PPN’s performance generalizes well to different datasets. To test this, we evaluated PPN on three datasets: </a:t>
            </a:r>
            <a:r>
              <a:rPr lang="en-AU" sz="1200" b="0" i="0" kern="1200" dirty="0" err="1">
                <a:solidFill>
                  <a:schemeClr val="tx1"/>
                </a:solidFill>
                <a:effectLst/>
                <a:latin typeface="ui-sans-serif"/>
                <a:ea typeface="+mn-ea"/>
                <a:cs typeface="+mn-cs"/>
              </a:rPr>
              <a:t>BraTS</a:t>
            </a:r>
            <a:r>
              <a:rPr lang="en-AU" sz="1200" b="0" i="0" kern="1200" dirty="0">
                <a:solidFill>
                  <a:schemeClr val="tx1"/>
                </a:solidFill>
                <a:effectLst/>
                <a:latin typeface="ui-sans-serif"/>
                <a:ea typeface="+mn-ea"/>
                <a:cs typeface="+mn-cs"/>
              </a:rPr>
              <a:t>, </a:t>
            </a:r>
            <a:r>
              <a:rPr lang="en-AU" sz="1200" b="0" i="0" kern="1200" dirty="0" err="1">
                <a:solidFill>
                  <a:schemeClr val="tx1"/>
                </a:solidFill>
                <a:effectLst/>
                <a:latin typeface="ui-sans-serif"/>
                <a:ea typeface="+mn-ea"/>
                <a:cs typeface="+mn-cs"/>
              </a:rPr>
              <a:t>FastMRI</a:t>
            </a:r>
            <a:r>
              <a:rPr lang="en-AU" sz="1200" b="0" i="0" kern="1200" dirty="0">
                <a:solidFill>
                  <a:schemeClr val="tx1"/>
                </a:solidFill>
                <a:effectLst/>
                <a:latin typeface="ui-sans-serif"/>
                <a:ea typeface="+mn-ea"/>
                <a:cs typeface="+mn-cs"/>
              </a:rPr>
              <a:t> Brain, and </a:t>
            </a:r>
            <a:r>
              <a:rPr lang="en-AU" sz="1200" b="0" i="0" kern="1200" dirty="0" err="1">
                <a:solidFill>
                  <a:schemeClr val="tx1"/>
                </a:solidFill>
                <a:effectLst/>
                <a:latin typeface="ui-sans-serif"/>
                <a:ea typeface="+mn-ea"/>
                <a:cs typeface="+mn-cs"/>
              </a:rPr>
              <a:t>FastMRI</a:t>
            </a:r>
            <a:r>
              <a:rPr lang="en-AU" sz="1200" b="0" i="0" kern="1200" dirty="0">
                <a:solidFill>
                  <a:schemeClr val="tx1"/>
                </a:solidFill>
                <a:effectLst/>
                <a:latin typeface="ui-sans-serif"/>
                <a:ea typeface="+mn-ea"/>
                <a:cs typeface="+mn-cs"/>
              </a:rPr>
              <a:t> Knee.</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36</a:t>
            </a:fld>
            <a:endParaRPr lang="en-US"/>
          </a:p>
        </p:txBody>
      </p:sp>
    </p:spTree>
    <p:extLst>
      <p:ext uri="{BB962C8B-B14F-4D97-AF65-F5344CB8AC3E}">
        <p14:creationId xmlns:p14="http://schemas.microsoft.com/office/powerpoint/2010/main" val="4597962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ui-sans-serif"/>
                <a:ea typeface="+mn-ea"/>
                <a:cs typeface="+mn-cs"/>
              </a:rPr>
              <a:t>Third, what are the baselines, and are they fair comparisons? We use three baselines: DPS, DDNM, and DPS. They are different algorithms based on the same pretrained diffusion models, making this a fair comparison.</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37</a:t>
            </a:fld>
            <a:endParaRPr lang="en-US"/>
          </a:p>
        </p:txBody>
      </p:sp>
    </p:spTree>
    <p:extLst>
      <p:ext uri="{BB962C8B-B14F-4D97-AF65-F5344CB8AC3E}">
        <p14:creationId xmlns:p14="http://schemas.microsoft.com/office/powerpoint/2010/main" val="1967203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The last question is how well PPN performs. Experiments show that our </a:t>
            </a:r>
            <a:r>
              <a:rPr lang="en-AU" sz="1200" b="0" i="0" kern="1200">
                <a:solidFill>
                  <a:schemeClr val="tx1"/>
                </a:solidFill>
                <a:effectLst/>
                <a:latin typeface="ui-sans-serif"/>
                <a:ea typeface="+mn-ea"/>
                <a:cs typeface="+mn-cs"/>
              </a:rPr>
              <a:t>PPN outperforms </a:t>
            </a:r>
            <a:r>
              <a:rPr lang="en-AU" sz="1200" b="0" i="0" kern="1200" dirty="0">
                <a:solidFill>
                  <a:schemeClr val="tx1"/>
                </a:solidFill>
                <a:effectLst/>
                <a:latin typeface="ui-sans-serif"/>
                <a:ea typeface="+mn-ea"/>
                <a:cs typeface="+mn-cs"/>
              </a:rPr>
              <a:t>the baseline methods in almost all experiments using only 50 steps. Let’s examine this now.</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38</a:t>
            </a:fld>
            <a:endParaRPr lang="en-US"/>
          </a:p>
        </p:txBody>
      </p:sp>
    </p:spTree>
    <p:extLst>
      <p:ext uri="{BB962C8B-B14F-4D97-AF65-F5344CB8AC3E}">
        <p14:creationId xmlns:p14="http://schemas.microsoft.com/office/powerpoint/2010/main" val="3294672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This image shows the results of PPN compared to the baseline methods on three datasets. It is clear that our proposed PPN method achieves the best performance. For example, in the first row with the </a:t>
            </a:r>
            <a:r>
              <a:rPr lang="en-AU" sz="1200" b="0" i="0" kern="1200" dirty="0" err="1">
                <a:solidFill>
                  <a:schemeClr val="tx1"/>
                </a:solidFill>
                <a:effectLst/>
                <a:latin typeface="ui-sans-serif"/>
                <a:ea typeface="+mn-ea"/>
                <a:cs typeface="+mn-cs"/>
              </a:rPr>
              <a:t>BraTS</a:t>
            </a:r>
            <a:r>
              <a:rPr lang="en-AU" sz="1200" b="0" i="0" kern="1200" dirty="0">
                <a:solidFill>
                  <a:schemeClr val="tx1"/>
                </a:solidFill>
                <a:effectLst/>
                <a:latin typeface="ui-sans-serif"/>
                <a:ea typeface="+mn-ea"/>
                <a:cs typeface="+mn-cs"/>
              </a:rPr>
              <a:t> dataset test set, our method can reconstruct the lesion very precisely.</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39</a:t>
            </a:fld>
            <a:endParaRPr lang="en-US"/>
          </a:p>
        </p:txBody>
      </p:sp>
    </p:spTree>
    <p:extLst>
      <p:ext uri="{BB962C8B-B14F-4D97-AF65-F5344CB8AC3E}">
        <p14:creationId xmlns:p14="http://schemas.microsoft.com/office/powerpoint/2010/main" val="408260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So, can we speed up the process without losing quality? This is the focus of our study.</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4</a:t>
            </a:fld>
            <a:endParaRPr lang="en-US"/>
          </a:p>
        </p:txBody>
      </p:sp>
    </p:spTree>
    <p:extLst>
      <p:ext uri="{BB962C8B-B14F-4D97-AF65-F5344CB8AC3E}">
        <p14:creationId xmlns:p14="http://schemas.microsoft.com/office/powerpoint/2010/main" val="22301203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In 2</a:t>
            </a:r>
            <a:r>
              <a:rPr lang="en-AU" sz="1200" b="0" i="0" kern="1200" baseline="30000" dirty="0">
                <a:solidFill>
                  <a:schemeClr val="tx1"/>
                </a:solidFill>
                <a:effectLst/>
                <a:latin typeface="ui-sans-serif"/>
                <a:ea typeface="+mn-ea"/>
                <a:cs typeface="+mn-cs"/>
              </a:rPr>
              <a:t>nd</a:t>
            </a:r>
            <a:r>
              <a:rPr lang="en-AU" sz="1200" b="0" i="0" kern="1200" dirty="0">
                <a:solidFill>
                  <a:schemeClr val="tx1"/>
                </a:solidFill>
                <a:effectLst/>
                <a:latin typeface="ui-sans-serif"/>
                <a:ea typeface="+mn-ea"/>
                <a:cs typeface="+mn-cs"/>
              </a:rPr>
              <a:t> Experiment, we test the speed of our proposed method compared to the baselines using the </a:t>
            </a:r>
            <a:r>
              <a:rPr lang="en-AU" sz="1200" b="0" i="0" kern="1200" dirty="0" err="1">
                <a:solidFill>
                  <a:schemeClr val="tx1"/>
                </a:solidFill>
                <a:effectLst/>
                <a:latin typeface="ui-sans-serif"/>
                <a:ea typeface="+mn-ea"/>
                <a:cs typeface="+mn-cs"/>
              </a:rPr>
              <a:t>BraTS</a:t>
            </a:r>
            <a:r>
              <a:rPr lang="en-AU" sz="1200" b="0" i="0" kern="1200" dirty="0">
                <a:solidFill>
                  <a:schemeClr val="tx1"/>
                </a:solidFill>
                <a:effectLst/>
                <a:latin typeface="ui-sans-serif"/>
                <a:ea typeface="+mn-ea"/>
                <a:cs typeface="+mn-cs"/>
              </a:rPr>
              <a:t> dataset. We can see that our PPN (the blue line) quickly reaches the best performance in just 50 steps and then levels out. At this 50-step, our method clearly outperforms the other baseline methods by a large margin.</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40</a:t>
            </a:fld>
            <a:endParaRPr lang="en-US"/>
          </a:p>
        </p:txBody>
      </p:sp>
    </p:spTree>
    <p:extLst>
      <p:ext uri="{BB962C8B-B14F-4D97-AF65-F5344CB8AC3E}">
        <p14:creationId xmlns:p14="http://schemas.microsoft.com/office/powerpoint/2010/main" val="1994844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Let’s check different </a:t>
            </a:r>
            <a:r>
              <a:rPr lang="en-AU" sz="1200" b="0" i="0" kern="1200" dirty="0" err="1">
                <a:solidFill>
                  <a:schemeClr val="tx1"/>
                </a:solidFill>
                <a:effectLst/>
                <a:latin typeface="ui-sans-serif"/>
                <a:ea typeface="+mn-ea"/>
                <a:cs typeface="+mn-cs"/>
              </a:rPr>
              <a:t>undersampled</a:t>
            </a:r>
            <a:r>
              <a:rPr lang="en-AU" sz="1200" b="0" i="0" kern="1200" dirty="0">
                <a:solidFill>
                  <a:schemeClr val="tx1"/>
                </a:solidFill>
                <a:effectLst/>
                <a:latin typeface="ui-sans-serif"/>
                <a:ea typeface="+mn-ea"/>
                <a:cs typeface="+mn-cs"/>
              </a:rPr>
              <a:t> accelerations. Our proposed method performs best in most experiments, especially at 4x and 8x acceleration in MRI. Notably, in terms of SSIM, our method not only performs better on average but also has the smallest standard deviation, indicating more stable quality.</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41</a:t>
            </a:fld>
            <a:endParaRPr lang="en-US"/>
          </a:p>
        </p:txBody>
      </p:sp>
    </p:spTree>
    <p:extLst>
      <p:ext uri="{BB962C8B-B14F-4D97-AF65-F5344CB8AC3E}">
        <p14:creationId xmlns:p14="http://schemas.microsoft.com/office/powerpoint/2010/main" val="1033657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We also perform the SSIM comparison on the </a:t>
            </a:r>
            <a:r>
              <a:rPr lang="en-AU" sz="1200" b="0" i="0" kern="1200" dirty="0" err="1">
                <a:solidFill>
                  <a:schemeClr val="tx1"/>
                </a:solidFill>
                <a:effectLst/>
                <a:latin typeface="ui-sans-serif"/>
                <a:ea typeface="+mn-ea"/>
                <a:cs typeface="+mn-cs"/>
              </a:rPr>
              <a:t>fastMRI</a:t>
            </a:r>
            <a:r>
              <a:rPr lang="en-AU" sz="1200" b="0" i="0" kern="1200" dirty="0">
                <a:solidFill>
                  <a:schemeClr val="tx1"/>
                </a:solidFill>
                <a:effectLst/>
                <a:latin typeface="ui-sans-serif"/>
                <a:ea typeface="+mn-ea"/>
                <a:cs typeface="+mn-cs"/>
              </a:rPr>
              <a:t> knee and brain datasets with 8x acceleration. Again, our method is the best.</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42</a:t>
            </a:fld>
            <a:endParaRPr lang="en-US"/>
          </a:p>
        </p:txBody>
      </p:sp>
    </p:spTree>
    <p:extLst>
      <p:ext uri="{BB962C8B-B14F-4D97-AF65-F5344CB8AC3E}">
        <p14:creationId xmlns:p14="http://schemas.microsoft.com/office/powerpoint/2010/main" val="3586545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In conclusion, we proposed a fast method called PPN for MRI reconstruction based on a diffusion model. Our method achieved competitive performance with a faster version of resampling. It uses fewer sampling steps, achieving approximately 20x speedup and the best performance at 50 steps compared to the baseline. It also generalizes well across MRI datasets like </a:t>
            </a:r>
            <a:r>
              <a:rPr lang="en-AU" sz="1200" b="0" i="0" kern="1200" dirty="0" err="1">
                <a:solidFill>
                  <a:schemeClr val="tx1"/>
                </a:solidFill>
                <a:effectLst/>
                <a:latin typeface="ui-sans-serif"/>
                <a:ea typeface="+mn-ea"/>
                <a:cs typeface="+mn-cs"/>
              </a:rPr>
              <a:t>BraTS</a:t>
            </a:r>
            <a:r>
              <a:rPr lang="en-AU" sz="1200" b="0" i="0" kern="1200" dirty="0">
                <a:solidFill>
                  <a:schemeClr val="tx1"/>
                </a:solidFill>
                <a:effectLst/>
                <a:latin typeface="ui-sans-serif"/>
                <a:ea typeface="+mn-ea"/>
                <a:cs typeface="+mn-cs"/>
              </a:rPr>
              <a:t>, </a:t>
            </a:r>
            <a:r>
              <a:rPr lang="en-AU" sz="1200" b="0" i="0" kern="1200" dirty="0" err="1">
                <a:solidFill>
                  <a:schemeClr val="tx1"/>
                </a:solidFill>
                <a:effectLst/>
                <a:latin typeface="ui-sans-serif"/>
                <a:ea typeface="+mn-ea"/>
                <a:cs typeface="+mn-cs"/>
              </a:rPr>
              <a:t>fastMRI</a:t>
            </a:r>
            <a:r>
              <a:rPr lang="en-AU" sz="1200" b="0" i="0" kern="1200" dirty="0">
                <a:solidFill>
                  <a:schemeClr val="tx1"/>
                </a:solidFill>
                <a:effectLst/>
                <a:latin typeface="ui-sans-serif"/>
                <a:ea typeface="+mn-ea"/>
                <a:cs typeface="+mn-cs"/>
              </a:rPr>
              <a:t> Brain, and </a:t>
            </a:r>
            <a:r>
              <a:rPr lang="en-AU" sz="1200" b="0" i="0" kern="1200" dirty="0" err="1">
                <a:solidFill>
                  <a:schemeClr val="tx1"/>
                </a:solidFill>
                <a:effectLst/>
                <a:latin typeface="ui-sans-serif"/>
                <a:ea typeface="+mn-ea"/>
                <a:cs typeface="+mn-cs"/>
              </a:rPr>
              <a:t>fastMRI</a:t>
            </a:r>
            <a:r>
              <a:rPr lang="en-AU" sz="1200" b="0" i="0" kern="1200" dirty="0">
                <a:solidFill>
                  <a:schemeClr val="tx1"/>
                </a:solidFill>
                <a:effectLst/>
                <a:latin typeface="ui-sans-serif"/>
                <a:ea typeface="+mn-ea"/>
                <a:cs typeface="+mn-cs"/>
              </a:rPr>
              <a:t> Knee.</a:t>
            </a:r>
          </a:p>
          <a:p>
            <a:pPr marL="0" algn="l" defTabSz="914400" rtl="0" eaLnBrk="1" latinLnBrk="0" hangingPunct="1"/>
            <a:endParaRPr lang="en-AU" sz="1200" b="0" i="0" kern="1200" dirty="0">
              <a:solidFill>
                <a:schemeClr val="tx1"/>
              </a:solidFill>
              <a:effectLst/>
              <a:latin typeface="ui-sans-serif"/>
              <a:ea typeface="+mn-ea"/>
              <a:cs typeface="+mn-cs"/>
            </a:endParaRPr>
          </a:p>
          <a:p>
            <a:pPr marL="0" algn="l" defTabSz="914400" rtl="0" eaLnBrk="1" latinLnBrk="0" hangingPunct="1"/>
            <a:r>
              <a:rPr lang="en-AU" sz="1200" b="0" i="0" kern="1200" dirty="0">
                <a:solidFill>
                  <a:schemeClr val="tx1"/>
                </a:solidFill>
                <a:effectLst/>
                <a:latin typeface="ui-sans-serif"/>
                <a:ea typeface="+mn-ea"/>
                <a:cs typeface="+mn-cs"/>
              </a:rPr>
              <a:t>One limitation is its failure with noisy or multi-coil observations due to hard projection steps. Future work will focus on improving the projection to handle distribution shifts and in-vivo scenarios using the same PPN framework.</a:t>
            </a:r>
          </a:p>
          <a:p>
            <a:br>
              <a:rPr lang="en-AU" dirty="0"/>
            </a:br>
            <a:endParaRPr lang="en-AU" b="0" i="0" dirty="0">
              <a:solidFill>
                <a:srgbClr val="ECECEC"/>
              </a:solidFill>
              <a:effectLst/>
              <a:highlight>
                <a:srgbClr val="212121"/>
              </a:highlight>
              <a:latin typeface="Söhne"/>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43</a:t>
            </a:fld>
            <a:endParaRPr lang="en-US"/>
          </a:p>
        </p:txBody>
      </p:sp>
    </p:spTree>
    <p:extLst>
      <p:ext uri="{BB962C8B-B14F-4D97-AF65-F5344CB8AC3E}">
        <p14:creationId xmlns:p14="http://schemas.microsoft.com/office/powerpoint/2010/main" val="36441735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b="0" i="0" dirty="0">
              <a:solidFill>
                <a:srgbClr val="ECECEC"/>
              </a:solidFill>
              <a:effectLst/>
              <a:highlight>
                <a:srgbClr val="212121"/>
              </a:highlight>
              <a:latin typeface="Söhne"/>
            </a:endParaRPr>
          </a:p>
          <a:p>
            <a:endParaRPr lang="en-AU" b="0" i="0" dirty="0">
              <a:solidFill>
                <a:srgbClr val="ECECEC"/>
              </a:solidFill>
              <a:effectLst/>
              <a:highlight>
                <a:srgbClr val="212121"/>
              </a:highlight>
              <a:latin typeface="Söhne"/>
            </a:endParaRPr>
          </a:p>
          <a:p>
            <a:endParaRPr lang="en-AU" b="0" i="0" dirty="0">
              <a:solidFill>
                <a:srgbClr val="ECECEC"/>
              </a:solidFill>
              <a:effectLst/>
              <a:highlight>
                <a:srgbClr val="212121"/>
              </a:highlight>
              <a:latin typeface="Söhne"/>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44</a:t>
            </a:fld>
            <a:endParaRPr lang="en-US"/>
          </a:p>
        </p:txBody>
      </p:sp>
    </p:spTree>
    <p:extLst>
      <p:ext uri="{BB962C8B-B14F-4D97-AF65-F5344CB8AC3E}">
        <p14:creationId xmlns:p14="http://schemas.microsoft.com/office/powerpoint/2010/main" val="13468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The MRI inverse problem is formulated as reconstructing the unknown x from observations y using a traditional model.</a:t>
            </a:r>
          </a:p>
        </p:txBody>
      </p:sp>
      <p:sp>
        <p:nvSpPr>
          <p:cNvPr id="4" name="Slide Number Placeholder 3"/>
          <p:cNvSpPr>
            <a:spLocks noGrp="1"/>
          </p:cNvSpPr>
          <p:nvPr>
            <p:ph type="sldNum" sz="quarter" idx="5"/>
          </p:nvPr>
        </p:nvSpPr>
        <p:spPr/>
        <p:txBody>
          <a:bodyPr/>
          <a:lstStyle/>
          <a:p>
            <a:fld id="{DFF362D4-5DD5-1441-A093-8EF5773AF7CF}" type="slidenum">
              <a:rPr lang="en-US" smtClean="0"/>
              <a:t>5</a:t>
            </a:fld>
            <a:endParaRPr lang="en-US"/>
          </a:p>
        </p:txBody>
      </p:sp>
    </p:spTree>
    <p:extLst>
      <p:ext uri="{BB962C8B-B14F-4D97-AF65-F5344CB8AC3E}">
        <p14:creationId xmlns:p14="http://schemas.microsoft.com/office/powerpoint/2010/main" val="2212138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This inverse problem is framed as an optimization problem, where the red part represents the fidelity term, ensuring consistency, and the green part represents the prior, providing detailed results. </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6</a:t>
            </a:fld>
            <a:endParaRPr lang="en-US"/>
          </a:p>
        </p:txBody>
      </p:sp>
    </p:spTree>
    <p:extLst>
      <p:ext uri="{BB962C8B-B14F-4D97-AF65-F5344CB8AC3E}">
        <p14:creationId xmlns:p14="http://schemas.microsoft.com/office/powerpoint/2010/main" val="22225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We use a projection method to ensure data consistency.</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7</a:t>
            </a:fld>
            <a:endParaRPr lang="en-US"/>
          </a:p>
        </p:txBody>
      </p:sp>
    </p:spTree>
    <p:extLst>
      <p:ext uri="{BB962C8B-B14F-4D97-AF65-F5344CB8AC3E}">
        <p14:creationId xmlns:p14="http://schemas.microsoft.com/office/powerpoint/2010/main" val="234736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and employ Diffusion models as a prior.</a:t>
            </a:r>
            <a:endParaRPr lang="en-US" sz="1200" b="0" i="0" kern="1200" dirty="0">
              <a:solidFill>
                <a:schemeClr val="tx1"/>
              </a:solidFill>
              <a:effectLst/>
              <a:latin typeface="ui-sans-serif"/>
              <a:ea typeface="+mn-ea"/>
              <a:cs typeface="+mn-cs"/>
            </a:endParaRPr>
          </a:p>
        </p:txBody>
      </p:sp>
      <p:sp>
        <p:nvSpPr>
          <p:cNvPr id="4" name="Slide Number Placeholder 3"/>
          <p:cNvSpPr>
            <a:spLocks noGrp="1"/>
          </p:cNvSpPr>
          <p:nvPr>
            <p:ph type="sldNum" sz="quarter" idx="5"/>
          </p:nvPr>
        </p:nvSpPr>
        <p:spPr/>
        <p:txBody>
          <a:bodyPr/>
          <a:lstStyle/>
          <a:p>
            <a:fld id="{DFF362D4-5DD5-1441-A093-8EF5773AF7CF}" type="slidenum">
              <a:rPr lang="en-US" smtClean="0"/>
              <a:t>8</a:t>
            </a:fld>
            <a:endParaRPr lang="en-US"/>
          </a:p>
        </p:txBody>
      </p:sp>
    </p:spTree>
    <p:extLst>
      <p:ext uri="{BB962C8B-B14F-4D97-AF65-F5344CB8AC3E}">
        <p14:creationId xmlns:p14="http://schemas.microsoft.com/office/powerpoint/2010/main" val="2210160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AU" sz="1200" b="0" i="0" kern="1200" dirty="0">
                <a:solidFill>
                  <a:schemeClr val="tx1"/>
                </a:solidFill>
                <a:effectLst/>
                <a:latin typeface="ui-sans-serif"/>
                <a:ea typeface="+mn-ea"/>
                <a:cs typeface="+mn-cs"/>
              </a:rPr>
              <a:t>Let’s review diffusion models. A diffusion model consists of two processes. The first, diffusion process, start from data x_0,  noisy samples can be directly generated using the formula. Here, </a:t>
            </a:r>
            <a:r>
              <a:rPr lang="en-AU" sz="1200" b="0" i="0" kern="1200" dirty="0" err="1">
                <a:solidFill>
                  <a:schemeClr val="tx1"/>
                </a:solidFill>
                <a:effectLst/>
                <a:latin typeface="ui-sans-serif"/>
                <a:ea typeface="+mn-ea"/>
                <a:cs typeface="+mn-cs"/>
              </a:rPr>
              <a:t>alpha_t</a:t>
            </a:r>
            <a:r>
              <a:rPr lang="en-AU" sz="1200" b="0" i="0" kern="1200" dirty="0">
                <a:solidFill>
                  <a:schemeClr val="tx1"/>
                </a:solidFill>
                <a:effectLst/>
                <a:latin typeface="ui-sans-serif"/>
                <a:ea typeface="+mn-ea"/>
                <a:cs typeface="+mn-cs"/>
              </a:rPr>
              <a:t> is related to the hyperparameters and shrinks over time. [click] This process also illustrate in the picture. On the right, we have the data manifold, M0. It gradually adds noise to form different noisy level manifolds, eventually reaching MT, a Gaussian distribution.</a:t>
            </a:r>
          </a:p>
          <a:p>
            <a:pPr algn="l"/>
            <a:endParaRPr lang="en-AU" b="0" i="0" dirty="0">
              <a:solidFill>
                <a:srgbClr val="ECECEC"/>
              </a:solidFill>
              <a:effectLst/>
              <a:highlight>
                <a:srgbClr val="212121"/>
              </a:highlight>
              <a:latin typeface="Söhne"/>
            </a:endParaRPr>
          </a:p>
          <a:p>
            <a:br>
              <a:rPr lang="en-AU" dirty="0"/>
            </a:br>
            <a:endParaRPr lang="en-US" dirty="0"/>
          </a:p>
        </p:txBody>
      </p:sp>
      <p:sp>
        <p:nvSpPr>
          <p:cNvPr id="4" name="Slide Number Placeholder 3"/>
          <p:cNvSpPr>
            <a:spLocks noGrp="1"/>
          </p:cNvSpPr>
          <p:nvPr>
            <p:ph type="sldNum" sz="quarter" idx="5"/>
          </p:nvPr>
        </p:nvSpPr>
        <p:spPr/>
        <p:txBody>
          <a:bodyPr/>
          <a:lstStyle/>
          <a:p>
            <a:fld id="{DFF362D4-5DD5-1441-A093-8EF5773AF7CF}" type="slidenum">
              <a:rPr lang="en-US" smtClean="0"/>
              <a:t>9</a:t>
            </a:fld>
            <a:endParaRPr lang="en-US"/>
          </a:p>
        </p:txBody>
      </p:sp>
    </p:spTree>
    <p:extLst>
      <p:ext uri="{BB962C8B-B14F-4D97-AF65-F5344CB8AC3E}">
        <p14:creationId xmlns:p14="http://schemas.microsoft.com/office/powerpoint/2010/main" val="2550072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4.png"/><Relationship Id="rId9" Type="http://schemas.openxmlformats.org/officeDocument/2006/relationships/image" Target="../media/image10.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1.png"/><Relationship Id="rId7"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4.png"/><Relationship Id="rId9"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png"/><Relationship Id="rId7" Type="http://schemas.openxmlformats.org/officeDocument/2006/relationships/image" Target="../media/image19.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png"/><Relationship Id="rId7" Type="http://schemas.openxmlformats.org/officeDocument/2006/relationships/image" Target="../media/image23.jp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8147"/>
            <a:ext cx="9143998" cy="5143498"/>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pic>
        <p:nvPicPr>
          <p:cNvPr id="24" name="Picture 23" descr="A picture containing art, majorelle blue&#10;&#10;Description automatically generated">
            <a:extLst>
              <a:ext uri="{FF2B5EF4-FFF2-40B4-BE49-F238E27FC236}">
                <a16:creationId xmlns:a16="http://schemas.microsoft.com/office/drawing/2014/main" id="{B1B8847A-AC7A-DD9F-DBDE-21B0F37365F6}"/>
              </a:ext>
            </a:extLst>
          </p:cNvPr>
          <p:cNvPicPr>
            <a:picLocks noChangeAspect="1"/>
          </p:cNvPicPr>
          <p:nvPr userDrawn="1"/>
        </p:nvPicPr>
        <p:blipFill>
          <a:blip r:embed="rId5"/>
          <a:stretch>
            <a:fillRect/>
          </a:stretch>
        </p:blipFill>
        <p:spPr>
          <a:xfrm>
            <a:off x="-8020" y="374444"/>
            <a:ext cx="9162288" cy="2164536"/>
          </a:xfrm>
          <a:prstGeom prst="rect">
            <a:avLst/>
          </a:prstGeom>
        </p:spPr>
      </p:pic>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Tree>
    <p:extLst>
      <p:ext uri="{BB962C8B-B14F-4D97-AF65-F5344CB8AC3E}">
        <p14:creationId xmlns:p14="http://schemas.microsoft.com/office/powerpoint/2010/main" val="114160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282289" y="1247412"/>
            <a:ext cx="8658713" cy="3092113"/>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p:cNvSpPr>
            <a:spLocks noGrp="1"/>
          </p:cNvSpPr>
          <p:nvPr>
            <p:ph type="sldNum" sz="quarter" idx="14"/>
          </p:nvPr>
        </p:nvSpPr>
        <p:spPr/>
        <p:txBody>
          <a:bodyPr/>
          <a:lstStyle/>
          <a:p>
            <a:fld id="{3DD97BEB-BAEF-0344-9D5C-EC73E478698A}" type="slidenum">
              <a:rPr lang="en-US" smtClean="0"/>
              <a:pPr/>
              <a:t>‹#›</a:t>
            </a:fld>
            <a:endParaRPr lang="en-US"/>
          </a:p>
        </p:txBody>
      </p:sp>
      <p:sp>
        <p:nvSpPr>
          <p:cNvPr id="11" name="Title 1">
            <a:extLst>
              <a:ext uri="{FF2B5EF4-FFF2-40B4-BE49-F238E27FC236}">
                <a16:creationId xmlns:a16="http://schemas.microsoft.com/office/drawing/2014/main" id="{57EF7957-62A6-2F32-40BC-75E462878F86}"/>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13" name="Text Placeholder 3">
            <a:extLst>
              <a:ext uri="{FF2B5EF4-FFF2-40B4-BE49-F238E27FC236}">
                <a16:creationId xmlns:a16="http://schemas.microsoft.com/office/drawing/2014/main" id="{B528E7C2-CE3F-EE06-4447-2CB3BC3EAE94}"/>
              </a:ext>
            </a:extLst>
          </p:cNvPr>
          <p:cNvSpPr>
            <a:spLocks noGrp="1"/>
          </p:cNvSpPr>
          <p:nvPr>
            <p:ph type="body" sz="quarter" idx="15"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85341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9" name="Text Placeholder 13"/>
          <p:cNvSpPr>
            <a:spLocks noGrp="1"/>
          </p:cNvSpPr>
          <p:nvPr>
            <p:ph type="body" sz="quarter" idx="14"/>
          </p:nvPr>
        </p:nvSpPr>
        <p:spPr>
          <a:xfrm>
            <a:off x="282288" y="1242334"/>
            <a:ext cx="4234053" cy="3112690"/>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p:cNvSpPr>
            <a:spLocks noGrp="1"/>
          </p:cNvSpPr>
          <p:nvPr>
            <p:ph type="body" sz="quarter" idx="13"/>
          </p:nvPr>
        </p:nvSpPr>
        <p:spPr>
          <a:xfrm>
            <a:off x="4691046" y="1242334"/>
            <a:ext cx="4234053" cy="3112690"/>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86AF5401-247A-20C7-3264-A18311DFAD2F}"/>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8" name="Text Placeholder 3">
            <a:extLst>
              <a:ext uri="{FF2B5EF4-FFF2-40B4-BE49-F238E27FC236}">
                <a16:creationId xmlns:a16="http://schemas.microsoft.com/office/drawing/2014/main" id="{FC384FD7-4A7D-5268-62F7-93283DA1026B}"/>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35858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90591" y="1245233"/>
            <a:ext cx="4250410" cy="3094292"/>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89" y="1245232"/>
            <a:ext cx="4227717" cy="3094119"/>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14"/>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216AD83B-8216-5397-EEB8-FF133C3E78B9}"/>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8" name="Text Placeholder 3">
            <a:extLst>
              <a:ext uri="{FF2B5EF4-FFF2-40B4-BE49-F238E27FC236}">
                <a16:creationId xmlns:a16="http://schemas.microsoft.com/office/drawing/2014/main" id="{6A02FAF8-5E04-CFFE-9019-473F325D7C2E}"/>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07120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688237" y="2875597"/>
            <a:ext cx="4252764" cy="1479427"/>
          </a:xfrm>
        </p:spPr>
        <p:txBody>
          <a:bodyPr/>
          <a:lstStyle>
            <a:lvl1pPr marL="0" indent="0">
              <a:buNone/>
              <a:defRPr sz="900" i="1"/>
            </a:lvl1pPr>
          </a:lstStyle>
          <a:p>
            <a:pPr lvl="0"/>
            <a:r>
              <a:rPr lang="en-US" dirty="0"/>
              <a:t>Insert Object</a:t>
            </a:r>
          </a:p>
        </p:txBody>
      </p:sp>
      <p:sp>
        <p:nvSpPr>
          <p:cNvPr id="14" name="Text Placeholder 13"/>
          <p:cNvSpPr>
            <a:spLocks noGrp="1"/>
          </p:cNvSpPr>
          <p:nvPr>
            <p:ph type="body" sz="quarter" idx="13"/>
          </p:nvPr>
        </p:nvSpPr>
        <p:spPr>
          <a:xfrm>
            <a:off x="282290" y="1245232"/>
            <a:ext cx="4252764" cy="3109792"/>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hasCustomPrompt="1"/>
          </p:nvPr>
        </p:nvSpPr>
        <p:spPr>
          <a:xfrm>
            <a:off x="4688237" y="1245231"/>
            <a:ext cx="4252764" cy="1479427"/>
          </a:xfrm>
        </p:spPr>
        <p:txBody>
          <a:bodyPr/>
          <a:lstStyle>
            <a:lvl1pPr marL="0" indent="0">
              <a:buNone/>
              <a:defRPr sz="900" i="1"/>
            </a:lvl1pPr>
          </a:lstStyle>
          <a:p>
            <a:pPr lvl="0"/>
            <a:r>
              <a:rPr lang="en-US" dirty="0"/>
              <a:t>Insert Object</a:t>
            </a:r>
          </a:p>
        </p:txBody>
      </p:sp>
      <p:sp>
        <p:nvSpPr>
          <p:cNvPr id="3" name="Slide Number Placeholder 2"/>
          <p:cNvSpPr>
            <a:spLocks noGrp="1"/>
          </p:cNvSpPr>
          <p:nvPr>
            <p:ph type="sldNum" sz="quarter" idx="15"/>
          </p:nvPr>
        </p:nvSpPr>
        <p:spPr/>
        <p:txBody>
          <a:bodyPr/>
          <a:lstStyle/>
          <a:p>
            <a:fld id="{3DD97BEB-BAEF-0344-9D5C-EC73E478698A}" type="slidenum">
              <a:rPr lang="en-US" smtClean="0"/>
              <a:pPr/>
              <a:t>‹#›</a:t>
            </a:fld>
            <a:endParaRPr lang="en-US"/>
          </a:p>
        </p:txBody>
      </p:sp>
      <p:sp>
        <p:nvSpPr>
          <p:cNvPr id="7" name="Title 1">
            <a:extLst>
              <a:ext uri="{FF2B5EF4-FFF2-40B4-BE49-F238E27FC236}">
                <a16:creationId xmlns:a16="http://schemas.microsoft.com/office/drawing/2014/main" id="{6C792650-E2E9-3B3D-B60F-CA3A69788FBE}"/>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8" name="Text Placeholder 3">
            <a:extLst>
              <a:ext uri="{FF2B5EF4-FFF2-40B4-BE49-F238E27FC236}">
                <a16:creationId xmlns:a16="http://schemas.microsoft.com/office/drawing/2014/main" id="{37B7DA4B-4D12-6662-3315-7423CCA6909F}"/>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55144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685745" y="2269344"/>
            <a:ext cx="4255255" cy="2085680"/>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45232"/>
            <a:ext cx="4235466" cy="3109792"/>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85745" y="1245232"/>
            <a:ext cx="4255255" cy="901283"/>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p>
            <a:fld id="{3DD97BEB-BAEF-0344-9D5C-EC73E478698A}" type="slidenum">
              <a:rPr lang="en-US" smtClean="0"/>
              <a:pPr/>
              <a:t>‹#›</a:t>
            </a:fld>
            <a:endParaRPr lang="en-US"/>
          </a:p>
        </p:txBody>
      </p:sp>
      <p:sp>
        <p:nvSpPr>
          <p:cNvPr id="4" name="Title 1">
            <a:extLst>
              <a:ext uri="{FF2B5EF4-FFF2-40B4-BE49-F238E27FC236}">
                <a16:creationId xmlns:a16="http://schemas.microsoft.com/office/drawing/2014/main" id="{2E1B004A-409A-77D5-A3C7-281C878085ED}"/>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5" name="Text Placeholder 3">
            <a:extLst>
              <a:ext uri="{FF2B5EF4-FFF2-40B4-BE49-F238E27FC236}">
                <a16:creationId xmlns:a16="http://schemas.microsoft.com/office/drawing/2014/main" id="{7B1E50B4-EB39-89B0-9C6E-A2B502C12D6D}"/>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597545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285920" y="1245687"/>
            <a:ext cx="4231835" cy="3109338"/>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4687855" y="2269504"/>
            <a:ext cx="4253146" cy="2085521"/>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87855" y="1252982"/>
            <a:ext cx="4253146" cy="885784"/>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0AF6E064-8914-FCD2-7B22-B9DD9D169EE1}"/>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6" name="Text Placeholder 3">
            <a:extLst>
              <a:ext uri="{FF2B5EF4-FFF2-40B4-BE49-F238E27FC236}">
                <a16:creationId xmlns:a16="http://schemas.microsoft.com/office/drawing/2014/main" id="{8F514186-64D2-D79F-5790-B5B2D99DECF3}"/>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
        <p:nvSpPr>
          <p:cNvPr id="7" name="TextBox 6">
            <a:extLst>
              <a:ext uri="{FF2B5EF4-FFF2-40B4-BE49-F238E27FC236}">
                <a16:creationId xmlns:a16="http://schemas.microsoft.com/office/drawing/2014/main" id="{9DAE3151-C814-8D51-B7C9-E0368224CE31}"/>
              </a:ext>
            </a:extLst>
          </p:cNvPr>
          <p:cNvSpPr txBox="1"/>
          <p:nvPr userDrawn="1"/>
        </p:nvSpPr>
        <p:spPr>
          <a:xfrm>
            <a:off x="7361695" y="1782305"/>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16775149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Content Placeholder 3"/>
          <p:cNvSpPr>
            <a:spLocks noGrp="1"/>
          </p:cNvSpPr>
          <p:nvPr>
            <p:ph sz="half" idx="2" hasCustomPrompt="1"/>
          </p:nvPr>
        </p:nvSpPr>
        <p:spPr>
          <a:xfrm>
            <a:off x="4707473" y="2921431"/>
            <a:ext cx="4210281" cy="1422069"/>
          </a:xfrm>
        </p:spPr>
        <p:txBody>
          <a:bodyPr/>
          <a:lstStyle>
            <a:lvl1pPr marL="0" indent="0">
              <a:buNone/>
              <a:defRPr sz="900" i="1"/>
            </a:lvl1pPr>
          </a:lstStyle>
          <a:p>
            <a:pPr lvl="0"/>
            <a:r>
              <a:rPr lang="en-US" dirty="0"/>
              <a:t>Insert Object</a:t>
            </a:r>
          </a:p>
        </p:txBody>
      </p:sp>
      <p:sp>
        <p:nvSpPr>
          <p:cNvPr id="13" name="Text Placeholder 13"/>
          <p:cNvSpPr>
            <a:spLocks noGrp="1"/>
          </p:cNvSpPr>
          <p:nvPr>
            <p:ph type="body" sz="quarter" idx="13"/>
          </p:nvPr>
        </p:nvSpPr>
        <p:spPr>
          <a:xfrm>
            <a:off x="282290" y="1252981"/>
            <a:ext cx="4210280" cy="1439405"/>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4" hasCustomPrompt="1"/>
          </p:nvPr>
        </p:nvSpPr>
        <p:spPr>
          <a:xfrm>
            <a:off x="4707473" y="1269541"/>
            <a:ext cx="4210281" cy="1422069"/>
          </a:xfrm>
        </p:spPr>
        <p:txBody>
          <a:bodyPr/>
          <a:lstStyle>
            <a:lvl1pPr marL="0" indent="0">
              <a:buNone/>
              <a:defRPr sz="900" i="1"/>
            </a:lvl1pPr>
          </a:lstStyle>
          <a:p>
            <a:pPr lvl="0"/>
            <a:r>
              <a:rPr lang="en-US" dirty="0"/>
              <a:t>Insert Object</a:t>
            </a:r>
          </a:p>
        </p:txBody>
      </p:sp>
      <p:sp>
        <p:nvSpPr>
          <p:cNvPr id="16" name="Content Placeholder 3"/>
          <p:cNvSpPr>
            <a:spLocks noGrp="1"/>
          </p:cNvSpPr>
          <p:nvPr>
            <p:ph sz="half" idx="15" hasCustomPrompt="1"/>
          </p:nvPr>
        </p:nvSpPr>
        <p:spPr>
          <a:xfrm>
            <a:off x="282290" y="2921431"/>
            <a:ext cx="4210280" cy="1422069"/>
          </a:xfrm>
        </p:spPr>
        <p:txBody>
          <a:bodyPr/>
          <a:lstStyle>
            <a:lvl1pPr marL="0" indent="0">
              <a:buNone/>
              <a:defRPr sz="900" i="1"/>
            </a:lvl1pPr>
          </a:lstStyle>
          <a:p>
            <a:pPr lvl="0"/>
            <a:r>
              <a:rPr lang="en-US" dirty="0"/>
              <a:t>Insert Object</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DCB2AA21-5DC4-EF2E-F110-447171121BAE}"/>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6" name="Text Placeholder 3">
            <a:extLst>
              <a:ext uri="{FF2B5EF4-FFF2-40B4-BE49-F238E27FC236}">
                <a16:creationId xmlns:a16="http://schemas.microsoft.com/office/drawing/2014/main" id="{E3B2B563-ED51-2E79-84DE-879842AE1C8B}"/>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59600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a:xfrm>
            <a:off x="282291" y="1252981"/>
            <a:ext cx="3019523" cy="3102042"/>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p:cNvSpPr>
            <a:spLocks noGrp="1"/>
          </p:cNvSpPr>
          <p:nvPr>
            <p:ph type="tbl" sz="quarter" idx="14" hasCustomPrompt="1"/>
          </p:nvPr>
        </p:nvSpPr>
        <p:spPr>
          <a:xfrm>
            <a:off x="3443216" y="1252980"/>
            <a:ext cx="5497785" cy="3102043"/>
          </a:xfrm>
        </p:spPr>
        <p:txBody>
          <a:bodyPr>
            <a:normAutofit/>
          </a:bodyPr>
          <a:lstStyle>
            <a:lvl1pPr marL="0" indent="0">
              <a:buNone/>
              <a:defRPr sz="900" i="1"/>
            </a:lvl1pPr>
          </a:lstStyle>
          <a:p>
            <a:pPr lvl="0"/>
            <a:r>
              <a:rPr lang="en-US" dirty="0"/>
              <a:t>Insert Object</a:t>
            </a:r>
          </a:p>
        </p:txBody>
      </p:sp>
      <p:sp>
        <p:nvSpPr>
          <p:cNvPr id="10" name="Slide Number Placeholder 9"/>
          <p:cNvSpPr>
            <a:spLocks noGrp="1"/>
          </p:cNvSpPr>
          <p:nvPr>
            <p:ph type="sldNum" sz="quarter" idx="15"/>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4A304CB7-3AA2-3202-B580-2B5C69FB9F8D}"/>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6" name="Text Placeholder 3">
            <a:extLst>
              <a:ext uri="{FF2B5EF4-FFF2-40B4-BE49-F238E27FC236}">
                <a16:creationId xmlns:a16="http://schemas.microsoft.com/office/drawing/2014/main" id="{957C2D4C-BD60-59E9-69C3-E21B44818806}"/>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407724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4705535" y="1245231"/>
            <a:ext cx="4235466" cy="3109791"/>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90" y="3591612"/>
            <a:ext cx="4235466" cy="763411"/>
          </a:xfrm>
        </p:spPr>
        <p:txBody>
          <a:bodyPr lIns="0">
            <a:no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282290" y="1245232"/>
            <a:ext cx="4235466" cy="2222393"/>
          </a:xfrm>
        </p:spPr>
        <p:txBody>
          <a:bodyPr>
            <a:normAutofit/>
          </a:bodyPr>
          <a:lstStyle>
            <a:lvl1pPr marL="0" indent="0">
              <a:buNone/>
              <a:defRPr sz="900" i="1" baseline="0"/>
            </a:lvl1pPr>
          </a:lstStyle>
          <a:p>
            <a:r>
              <a:rPr lang="en-US" dirty="0"/>
              <a:t>Insert Photo</a:t>
            </a:r>
          </a:p>
        </p:txBody>
      </p:sp>
      <p:sp>
        <p:nvSpPr>
          <p:cNvPr id="4" name="Slide Number Placeholder 3"/>
          <p:cNvSpPr>
            <a:spLocks noGrp="1"/>
          </p:cNvSpPr>
          <p:nvPr>
            <p:ph type="sldNum" sz="quarter" idx="16"/>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EA2468D8-7183-0FC6-538D-BB28C6C2195F}"/>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7" name="Text Placeholder 3">
            <a:extLst>
              <a:ext uri="{FF2B5EF4-FFF2-40B4-BE49-F238E27FC236}">
                <a16:creationId xmlns:a16="http://schemas.microsoft.com/office/drawing/2014/main" id="{2D22E6AC-1D68-1A62-895E-D1CC0C4F3D22}"/>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38955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3DD97BEB-BAEF-0344-9D5C-EC73E478698A}" type="slidenum">
              <a:rPr lang="en-US" smtClean="0"/>
              <a:pPr/>
              <a:t>‹#›</a:t>
            </a:fld>
            <a:endParaRPr lang="en-US"/>
          </a:p>
        </p:txBody>
      </p:sp>
      <p:sp>
        <p:nvSpPr>
          <p:cNvPr id="4" name="Title 1">
            <a:extLst>
              <a:ext uri="{FF2B5EF4-FFF2-40B4-BE49-F238E27FC236}">
                <a16:creationId xmlns:a16="http://schemas.microsoft.com/office/drawing/2014/main" id="{DCE4219F-8A77-4012-6E77-CCFCA36951F3}"/>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5" name="Text Placeholder 3">
            <a:extLst>
              <a:ext uri="{FF2B5EF4-FFF2-40B4-BE49-F238E27FC236}">
                <a16:creationId xmlns:a16="http://schemas.microsoft.com/office/drawing/2014/main" id="{EE34E679-CD0B-16C4-E8EE-14DDEBE54E03}"/>
              </a:ext>
            </a:extLst>
          </p:cNvPr>
          <p:cNvSpPr>
            <a:spLocks noGrp="1"/>
          </p:cNvSpPr>
          <p:nvPr>
            <p:ph type="body" sz="quarter" idx="16"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
        <p:nvSpPr>
          <p:cNvPr id="2" name="TextBox 1">
            <a:extLst>
              <a:ext uri="{FF2B5EF4-FFF2-40B4-BE49-F238E27FC236}">
                <a16:creationId xmlns:a16="http://schemas.microsoft.com/office/drawing/2014/main" id="{72B60127-67C7-F66A-23F8-A934B721F883}"/>
              </a:ext>
            </a:extLst>
          </p:cNvPr>
          <p:cNvSpPr txBox="1"/>
          <p:nvPr userDrawn="1"/>
        </p:nvSpPr>
        <p:spPr>
          <a:xfrm>
            <a:off x="1066800" y="431800"/>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84410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B-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8147"/>
            <a:ext cx="9143998" cy="5143498"/>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13" name="Picture Placeholder 10" descr="A person and person standing in a server room&#10;&#10;Description automatically generated">
            <a:extLst>
              <a:ext uri="{FF2B5EF4-FFF2-40B4-BE49-F238E27FC236}">
                <a16:creationId xmlns:a16="http://schemas.microsoft.com/office/drawing/2014/main" id="{E2CDE891-37C3-7DA8-CE02-376B7C6F19F2}"/>
              </a:ext>
            </a:extLst>
          </p:cNvPr>
          <p:cNvPicPr>
            <a:picLocks noChangeAspect="1"/>
          </p:cNvPicPr>
          <p:nvPr userDrawn="1"/>
        </p:nvPicPr>
        <p:blipFill>
          <a:blip r:embed="rId5"/>
          <a:srcRect t="1914" b="1914"/>
          <a:stretch>
            <a:fillRect/>
          </a:stretch>
        </p:blipFill>
        <p:spPr>
          <a:xfrm>
            <a:off x="-551" y="506367"/>
            <a:ext cx="1828800" cy="1828800"/>
          </a:xfrm>
          <a:prstGeom prst="rect">
            <a:avLst/>
          </a:prstGeom>
        </p:spPr>
      </p:pic>
      <p:pic>
        <p:nvPicPr>
          <p:cNvPr id="14" name="Picture Placeholder 12" descr="A person and person standing next to a machine&#10;&#10;Description automatically generated">
            <a:extLst>
              <a:ext uri="{FF2B5EF4-FFF2-40B4-BE49-F238E27FC236}">
                <a16:creationId xmlns:a16="http://schemas.microsoft.com/office/drawing/2014/main" id="{AC3379AB-8D10-2BB7-CAB0-CA8421C07430}"/>
              </a:ext>
            </a:extLst>
          </p:cNvPr>
          <p:cNvPicPr>
            <a:picLocks noChangeAspect="1"/>
          </p:cNvPicPr>
          <p:nvPr userDrawn="1"/>
        </p:nvPicPr>
        <p:blipFill>
          <a:blip r:embed="rId6"/>
          <a:srcRect l="2681" r="2681"/>
          <a:stretch>
            <a:fillRect/>
          </a:stretch>
        </p:blipFill>
        <p:spPr>
          <a:xfrm>
            <a:off x="1812458" y="506367"/>
            <a:ext cx="1861485" cy="1831081"/>
          </a:xfrm>
          <a:prstGeom prst="rect">
            <a:avLst/>
          </a:prstGeom>
        </p:spPr>
      </p:pic>
      <p:pic>
        <p:nvPicPr>
          <p:cNvPr id="15" name="Picture Placeholder 16" descr="A person in a wheelchair working on a computer&#10;&#10;Description automatically generated">
            <a:extLst>
              <a:ext uri="{FF2B5EF4-FFF2-40B4-BE49-F238E27FC236}">
                <a16:creationId xmlns:a16="http://schemas.microsoft.com/office/drawing/2014/main" id="{4AB2EF3D-2061-6AB8-2AED-E8950E43FCAB}"/>
              </a:ext>
            </a:extLst>
          </p:cNvPr>
          <p:cNvPicPr>
            <a:picLocks noChangeAspect="1"/>
          </p:cNvPicPr>
          <p:nvPr userDrawn="1"/>
        </p:nvPicPr>
        <p:blipFill>
          <a:blip r:embed="rId7"/>
          <a:srcRect l="1401" r="1401"/>
          <a:stretch>
            <a:fillRect/>
          </a:stretch>
        </p:blipFill>
        <p:spPr>
          <a:xfrm>
            <a:off x="3674266" y="506367"/>
            <a:ext cx="1817334" cy="1828800"/>
          </a:xfrm>
          <a:prstGeom prst="rect">
            <a:avLst/>
          </a:prstGeom>
        </p:spPr>
      </p:pic>
      <p:pic>
        <p:nvPicPr>
          <p:cNvPr id="16" name="Picture Placeholder 18" descr="A person working on a computer&#10;&#10;Description automatically generated">
            <a:extLst>
              <a:ext uri="{FF2B5EF4-FFF2-40B4-BE49-F238E27FC236}">
                <a16:creationId xmlns:a16="http://schemas.microsoft.com/office/drawing/2014/main" id="{9C157887-8158-B68B-D968-EFE81041397C}"/>
              </a:ext>
            </a:extLst>
          </p:cNvPr>
          <p:cNvPicPr>
            <a:picLocks noChangeAspect="1"/>
          </p:cNvPicPr>
          <p:nvPr userDrawn="1"/>
        </p:nvPicPr>
        <p:blipFill>
          <a:blip r:embed="rId8"/>
          <a:srcRect l="1294" r="1294"/>
          <a:stretch>
            <a:fillRect/>
          </a:stretch>
        </p:blipFill>
        <p:spPr>
          <a:xfrm>
            <a:off x="5493599" y="506367"/>
            <a:ext cx="1837943" cy="1828800"/>
          </a:xfrm>
          <a:prstGeom prst="rect">
            <a:avLst/>
          </a:prstGeom>
        </p:spPr>
      </p:pic>
      <p:pic>
        <p:nvPicPr>
          <p:cNvPr id="17" name="Picture Placeholder 20" descr="A person looking at a screen&#10;&#10;Description automatically generated">
            <a:extLst>
              <a:ext uri="{FF2B5EF4-FFF2-40B4-BE49-F238E27FC236}">
                <a16:creationId xmlns:a16="http://schemas.microsoft.com/office/drawing/2014/main" id="{690CAAAA-DAF1-CE15-5209-33321374416F}"/>
              </a:ext>
            </a:extLst>
          </p:cNvPr>
          <p:cNvPicPr>
            <a:picLocks noChangeAspect="1"/>
          </p:cNvPicPr>
          <p:nvPr userDrawn="1"/>
        </p:nvPicPr>
        <p:blipFill>
          <a:blip r:embed="rId9"/>
          <a:srcRect l="8189" r="8189"/>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1081498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89" y="2128100"/>
            <a:ext cx="8658711" cy="1604915"/>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89" y="1253847"/>
            <a:ext cx="8658711" cy="758882"/>
          </a:xfrm>
        </p:spPr>
        <p:txBody>
          <a:bodyPr lIns="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282289" y="3810504"/>
            <a:ext cx="8658711" cy="544519"/>
          </a:xfrm>
        </p:spPr>
        <p:txBody>
          <a:bodyPr lIns="0">
            <a:normAutofit/>
          </a:bodyPr>
          <a:lstStyle>
            <a:lvl1pPr marL="0" indent="0">
              <a:buNone/>
              <a:defRPr sz="1500" b="1" i="1">
                <a:solidFill>
                  <a:srgbClr val="002855"/>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5" name="Title 1">
            <a:extLst>
              <a:ext uri="{FF2B5EF4-FFF2-40B4-BE49-F238E27FC236}">
                <a16:creationId xmlns:a16="http://schemas.microsoft.com/office/drawing/2014/main" id="{3603909E-FD8C-20E1-141E-744AE8D3FAB4}"/>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noProof="0" dirty="0"/>
              <a:t>Topic</a:t>
            </a:r>
          </a:p>
        </p:txBody>
      </p:sp>
      <p:sp>
        <p:nvSpPr>
          <p:cNvPr id="6" name="Text Placeholder 3">
            <a:extLst>
              <a:ext uri="{FF2B5EF4-FFF2-40B4-BE49-F238E27FC236}">
                <a16:creationId xmlns:a16="http://schemas.microsoft.com/office/drawing/2014/main" id="{C8408872-713C-D7D4-6C0F-6707249D20ED}"/>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noProof="0" dirty="0"/>
              <a:t>Subhead</a:t>
            </a:r>
          </a:p>
        </p:txBody>
      </p:sp>
    </p:spTree>
    <p:extLst>
      <p:ext uri="{BB962C8B-B14F-4D97-AF65-F5344CB8AC3E}">
        <p14:creationId xmlns:p14="http://schemas.microsoft.com/office/powerpoint/2010/main" val="132789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3138935"/>
            <a:ext cx="4289710" cy="1208828"/>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89" y="1245232"/>
            <a:ext cx="8658711" cy="1457025"/>
          </a:xfrm>
        </p:spPr>
        <p:txBody>
          <a:bodyPr lIns="0" numCol="2" spcCol="274320">
            <a:normAutofit/>
          </a:bodyPr>
          <a:lstStyle>
            <a:lvl1pPr marL="0" indent="0">
              <a:buNone/>
              <a:defRPr sz="1500"/>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p>
          <a:p>
            <a:pPr lvl="0"/>
            <a:endParaRPr lang="en-US" dirty="0"/>
          </a:p>
          <a:p>
            <a:pPr lvl="0"/>
            <a:r>
              <a:rPr lang="en-US" dirty="0"/>
              <a:t>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a:t>
            </a:r>
          </a:p>
        </p:txBody>
      </p:sp>
      <p:sp>
        <p:nvSpPr>
          <p:cNvPr id="3" name="Picture Placeholder 2"/>
          <p:cNvSpPr>
            <a:spLocks noGrp="1"/>
          </p:cNvSpPr>
          <p:nvPr>
            <p:ph type="pic" sz="quarter" idx="15" hasCustomPrompt="1"/>
          </p:nvPr>
        </p:nvSpPr>
        <p:spPr>
          <a:xfrm>
            <a:off x="4722970" y="3138934"/>
            <a:ext cx="4218030" cy="1208829"/>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a:p>
        </p:txBody>
      </p:sp>
      <p:sp>
        <p:nvSpPr>
          <p:cNvPr id="6" name="Title 1">
            <a:extLst>
              <a:ext uri="{FF2B5EF4-FFF2-40B4-BE49-F238E27FC236}">
                <a16:creationId xmlns:a16="http://schemas.microsoft.com/office/drawing/2014/main" id="{22101C7A-858B-1E2B-83E0-2582C721453B}"/>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7" name="Text Placeholder 3">
            <a:extLst>
              <a:ext uri="{FF2B5EF4-FFF2-40B4-BE49-F238E27FC236}">
                <a16:creationId xmlns:a16="http://schemas.microsoft.com/office/drawing/2014/main" id="{13388630-5250-47EC-8C4D-75D355887114}"/>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662224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3" name="Text Placeholder 13"/>
          <p:cNvSpPr>
            <a:spLocks noGrp="1"/>
          </p:cNvSpPr>
          <p:nvPr>
            <p:ph type="body" sz="quarter" idx="13"/>
          </p:nvPr>
        </p:nvSpPr>
        <p:spPr>
          <a:xfrm>
            <a:off x="282290" y="1252981"/>
            <a:ext cx="4970872" cy="2165833"/>
          </a:xfrm>
        </p:spPr>
        <p:txBody>
          <a:bodyPr/>
          <a:lstStyle>
            <a:lvl1pPr>
              <a:buClr>
                <a:srgbClr val="002855"/>
              </a:buClr>
              <a:defRPr/>
            </a:lvl1pPr>
            <a:lvl2pPr>
              <a:buClr>
                <a:srgbClr val="002855"/>
              </a:buClr>
              <a:defRPr/>
            </a:lvl2pPr>
            <a:lvl3pPr>
              <a:buClr>
                <a:srgbClr val="002855"/>
              </a:buClr>
              <a:defRPr/>
            </a:lvl3pPr>
            <a:lvl4pPr>
              <a:buClr>
                <a:srgbClr val="002855"/>
              </a:buClr>
              <a:defRPr/>
            </a:lvl4pPr>
            <a:lvl5pPr>
              <a:buClr>
                <a:srgbClr val="00285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282290" y="3535051"/>
            <a:ext cx="4970872" cy="819973"/>
          </a:xfrm>
        </p:spPr>
        <p:txBody>
          <a:bodyPr lIns="0">
            <a:normAutofit/>
          </a:bodyPr>
          <a:lstStyle>
            <a:lvl1pPr marL="0" indent="0">
              <a:buNone/>
              <a:defRPr sz="1500" b="1">
                <a:solidFill>
                  <a:srgbClr val="002855"/>
                </a:solidFill>
              </a:defRPr>
            </a:lvl1pPr>
            <a:lvl2pPr>
              <a:defRPr sz="1350"/>
            </a:lvl2pPr>
            <a:lvl3pPr>
              <a:defRPr sz="1350"/>
            </a:lvl3pPr>
            <a:lvl4pPr>
              <a:defRPr sz="1350"/>
            </a:lvl4pPr>
            <a:lvl5pPr>
              <a:defRPr sz="135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5366283" y="1252982"/>
            <a:ext cx="3574718" cy="3102042"/>
          </a:xfrm>
        </p:spPr>
        <p:txBody>
          <a:bodyPr>
            <a:normAutofit/>
          </a:bodyPr>
          <a:lstStyle>
            <a:lvl1pPr marL="0" indent="0">
              <a:buNone/>
              <a:defRPr sz="9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a:t>
            </a:fld>
            <a:endParaRPr lang="en-US" dirty="0"/>
          </a:p>
        </p:txBody>
      </p:sp>
      <p:sp>
        <p:nvSpPr>
          <p:cNvPr id="6" name="Title 1">
            <a:extLst>
              <a:ext uri="{FF2B5EF4-FFF2-40B4-BE49-F238E27FC236}">
                <a16:creationId xmlns:a16="http://schemas.microsoft.com/office/drawing/2014/main" id="{5B1788BA-926E-34CC-7A52-44AE3BA957D1}"/>
              </a:ext>
            </a:extLst>
          </p:cNvPr>
          <p:cNvSpPr>
            <a:spLocks noGrp="1"/>
          </p:cNvSpPr>
          <p:nvPr>
            <p:ph type="title" hasCustomPrompt="1"/>
          </p:nvPr>
        </p:nvSpPr>
        <p:spPr>
          <a:xfrm>
            <a:off x="282289" y="245650"/>
            <a:ext cx="8658712" cy="425669"/>
          </a:xfrm>
          <a:prstGeom prst="rect">
            <a:avLst/>
          </a:prstGeom>
        </p:spPr>
        <p:txBody>
          <a:bodyPr lIns="0"/>
          <a:lstStyle>
            <a:lvl1pPr>
              <a:defRPr>
                <a:solidFill>
                  <a:srgbClr val="002855"/>
                </a:solidFill>
              </a:defRPr>
            </a:lvl1pPr>
          </a:lstStyle>
          <a:p>
            <a:r>
              <a:rPr lang="en-US" dirty="0"/>
              <a:t>Topic</a:t>
            </a:r>
          </a:p>
        </p:txBody>
      </p:sp>
      <p:sp>
        <p:nvSpPr>
          <p:cNvPr id="7" name="Text Placeholder 3">
            <a:extLst>
              <a:ext uri="{FF2B5EF4-FFF2-40B4-BE49-F238E27FC236}">
                <a16:creationId xmlns:a16="http://schemas.microsoft.com/office/drawing/2014/main" id="{8D91E58F-B24D-1552-AAE8-A8CA5C5411D0}"/>
              </a:ext>
            </a:extLst>
          </p:cNvPr>
          <p:cNvSpPr>
            <a:spLocks noGrp="1"/>
          </p:cNvSpPr>
          <p:nvPr>
            <p:ph type="body" sz="quarter" idx="17" hasCustomPrompt="1"/>
          </p:nvPr>
        </p:nvSpPr>
        <p:spPr>
          <a:xfrm>
            <a:off x="282288" y="710787"/>
            <a:ext cx="8658713" cy="329802"/>
          </a:xfrm>
        </p:spPr>
        <p:txBody>
          <a:bodyPr lIns="0">
            <a:noAutofit/>
          </a:bodyPr>
          <a:lstStyle>
            <a:lvl1pPr marL="0" indent="0">
              <a:buNone/>
              <a:defRPr sz="18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1011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C-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8147"/>
            <a:ext cx="9143998" cy="5143498"/>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5" name="Picture Placeholder 10" descr="A person wearing a hard hat and holding a tablet&#10;&#10;Description automatically generated">
            <a:extLst>
              <a:ext uri="{FF2B5EF4-FFF2-40B4-BE49-F238E27FC236}">
                <a16:creationId xmlns:a16="http://schemas.microsoft.com/office/drawing/2014/main" id="{1983CD9E-58BA-8497-EABE-8AEB7632EE71}"/>
              </a:ext>
            </a:extLst>
          </p:cNvPr>
          <p:cNvPicPr>
            <a:picLocks noChangeAspect="1"/>
          </p:cNvPicPr>
          <p:nvPr userDrawn="1"/>
        </p:nvPicPr>
        <p:blipFill>
          <a:blip r:embed="rId5"/>
          <a:srcRect l="1852" r="1852"/>
          <a:stretch>
            <a:fillRect/>
          </a:stretch>
        </p:blipFill>
        <p:spPr>
          <a:xfrm>
            <a:off x="-551" y="506367"/>
            <a:ext cx="1828800" cy="1828800"/>
          </a:xfrm>
          <a:prstGeom prst="rect">
            <a:avLst/>
          </a:prstGeom>
        </p:spPr>
      </p:pic>
      <p:pic>
        <p:nvPicPr>
          <p:cNvPr id="6" name="Picture Placeholder 12" descr="A computer screen with numbers and lines&#10;&#10;Description automatically generated">
            <a:extLst>
              <a:ext uri="{FF2B5EF4-FFF2-40B4-BE49-F238E27FC236}">
                <a16:creationId xmlns:a16="http://schemas.microsoft.com/office/drawing/2014/main" id="{233133B5-4B0B-6DB8-7727-64E8DF6FA21D}"/>
              </a:ext>
            </a:extLst>
          </p:cNvPr>
          <p:cNvPicPr>
            <a:picLocks noChangeAspect="1"/>
          </p:cNvPicPr>
          <p:nvPr userDrawn="1"/>
        </p:nvPicPr>
        <p:blipFill>
          <a:blip r:embed="rId6"/>
          <a:srcRect t="1691" b="1691"/>
          <a:stretch>
            <a:fillRect/>
          </a:stretch>
        </p:blipFill>
        <p:spPr>
          <a:xfrm>
            <a:off x="1812458" y="506367"/>
            <a:ext cx="1861485" cy="1831081"/>
          </a:xfrm>
          <a:prstGeom prst="rect">
            <a:avLst/>
          </a:prstGeom>
        </p:spPr>
      </p:pic>
      <p:pic>
        <p:nvPicPr>
          <p:cNvPr id="7" name="Picture Placeholder 14" descr="A person in a white coat working on a computer&#10;&#10;Description automatically generated">
            <a:extLst>
              <a:ext uri="{FF2B5EF4-FFF2-40B4-BE49-F238E27FC236}">
                <a16:creationId xmlns:a16="http://schemas.microsoft.com/office/drawing/2014/main" id="{C3704A6D-9A48-FAE2-A984-46EEBD384428}"/>
              </a:ext>
            </a:extLst>
          </p:cNvPr>
          <p:cNvPicPr>
            <a:picLocks noChangeAspect="1"/>
          </p:cNvPicPr>
          <p:nvPr userDrawn="1"/>
        </p:nvPicPr>
        <p:blipFill>
          <a:blip r:embed="rId7"/>
          <a:srcRect t="1382" b="1382"/>
          <a:stretch>
            <a:fillRect/>
          </a:stretch>
        </p:blipFill>
        <p:spPr>
          <a:xfrm>
            <a:off x="3674266" y="506367"/>
            <a:ext cx="1817334" cy="1828800"/>
          </a:xfrm>
          <a:prstGeom prst="rect">
            <a:avLst/>
          </a:prstGeom>
        </p:spPr>
      </p:pic>
      <p:pic>
        <p:nvPicPr>
          <p:cNvPr id="9" name="Picture Placeholder 16" descr="A digital image of a person's head&#10;&#10;Description automatically generated">
            <a:extLst>
              <a:ext uri="{FF2B5EF4-FFF2-40B4-BE49-F238E27FC236}">
                <a16:creationId xmlns:a16="http://schemas.microsoft.com/office/drawing/2014/main" id="{F062005E-FA08-9FF9-21A3-3FC892EACB19}"/>
              </a:ext>
            </a:extLst>
          </p:cNvPr>
          <p:cNvPicPr>
            <a:picLocks noChangeAspect="1"/>
          </p:cNvPicPr>
          <p:nvPr userDrawn="1"/>
        </p:nvPicPr>
        <p:blipFill>
          <a:blip r:embed="rId8"/>
          <a:srcRect t="1803" b="1803"/>
          <a:stretch>
            <a:fillRect/>
          </a:stretch>
        </p:blipFill>
        <p:spPr>
          <a:xfrm>
            <a:off x="5493599" y="506367"/>
            <a:ext cx="1837943" cy="1828800"/>
          </a:xfrm>
          <a:prstGeom prst="rect">
            <a:avLst/>
          </a:prstGeom>
        </p:spPr>
      </p:pic>
      <p:pic>
        <p:nvPicPr>
          <p:cNvPr id="11" name="Picture Placeholder 18" descr="A person using a video call&#10;&#10;Description automatically generated">
            <a:extLst>
              <a:ext uri="{FF2B5EF4-FFF2-40B4-BE49-F238E27FC236}">
                <a16:creationId xmlns:a16="http://schemas.microsoft.com/office/drawing/2014/main" id="{D97C07C5-B1A6-B762-9791-82B23BD26EB9}"/>
              </a:ext>
            </a:extLst>
          </p:cNvPr>
          <p:cNvPicPr>
            <a:picLocks noChangeAspect="1"/>
          </p:cNvPicPr>
          <p:nvPr userDrawn="1"/>
        </p:nvPicPr>
        <p:blipFill>
          <a:blip r:embed="rId9"/>
          <a:srcRect l="4356" r="4356"/>
          <a:stretch>
            <a:fillRect/>
          </a:stretch>
        </p:blipFill>
        <p:spPr>
          <a:xfrm>
            <a:off x="7322401" y="506367"/>
            <a:ext cx="1836546" cy="1828800"/>
          </a:xfrm>
          <a:prstGeom prst="rect">
            <a:avLst/>
          </a:prstGeom>
        </p:spPr>
      </p:pic>
    </p:spTree>
    <p:extLst>
      <p:ext uri="{BB962C8B-B14F-4D97-AF65-F5344CB8AC3E}">
        <p14:creationId xmlns:p14="http://schemas.microsoft.com/office/powerpoint/2010/main" val="2488899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1D-Photos Un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8147"/>
            <a:ext cx="9143998" cy="5143498"/>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8553009"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5" name="Picture Placeholder 2">
            <a:extLst>
              <a:ext uri="{FF2B5EF4-FFF2-40B4-BE49-F238E27FC236}">
                <a16:creationId xmlns:a16="http://schemas.microsoft.com/office/drawing/2014/main" id="{C15FADBE-3A29-1E95-9C47-935083B27C71}"/>
              </a:ext>
            </a:extLst>
          </p:cNvPr>
          <p:cNvSpPr>
            <a:spLocks noGrp="1"/>
          </p:cNvSpPr>
          <p:nvPr>
            <p:ph type="pic" sz="quarter" idx="13" hasCustomPrompt="1"/>
          </p:nvPr>
        </p:nvSpPr>
        <p:spPr>
          <a:xfrm>
            <a:off x="-551" y="506367"/>
            <a:ext cx="1828800"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6" name="Picture Placeholder 2">
            <a:extLst>
              <a:ext uri="{FF2B5EF4-FFF2-40B4-BE49-F238E27FC236}">
                <a16:creationId xmlns:a16="http://schemas.microsoft.com/office/drawing/2014/main" id="{80A25B10-0BC1-34CB-1AE9-91D80CD073BD}"/>
              </a:ext>
            </a:extLst>
          </p:cNvPr>
          <p:cNvSpPr>
            <a:spLocks noGrp="1" noChangeAspect="1"/>
          </p:cNvSpPr>
          <p:nvPr>
            <p:ph type="pic" sz="quarter" idx="14" hasCustomPrompt="1"/>
          </p:nvPr>
        </p:nvSpPr>
        <p:spPr>
          <a:xfrm>
            <a:off x="1812458" y="506367"/>
            <a:ext cx="1861485" cy="1831081"/>
          </a:xfrm>
          <a:prstGeom prst="rect">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7" name="Picture Placeholder 2">
            <a:extLst>
              <a:ext uri="{FF2B5EF4-FFF2-40B4-BE49-F238E27FC236}">
                <a16:creationId xmlns:a16="http://schemas.microsoft.com/office/drawing/2014/main" id="{C87B41E3-9465-5800-4CC3-1599D54B45F6}"/>
              </a:ext>
            </a:extLst>
          </p:cNvPr>
          <p:cNvSpPr>
            <a:spLocks noGrp="1"/>
          </p:cNvSpPr>
          <p:nvPr>
            <p:ph type="pic" sz="quarter" idx="15" hasCustomPrompt="1"/>
          </p:nvPr>
        </p:nvSpPr>
        <p:spPr>
          <a:xfrm>
            <a:off x="3674266" y="506367"/>
            <a:ext cx="1817334"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9" name="Picture Placeholder 2">
            <a:extLst>
              <a:ext uri="{FF2B5EF4-FFF2-40B4-BE49-F238E27FC236}">
                <a16:creationId xmlns:a16="http://schemas.microsoft.com/office/drawing/2014/main" id="{75824EB5-3550-BCA0-C7FF-9BD2CA57949D}"/>
              </a:ext>
            </a:extLst>
          </p:cNvPr>
          <p:cNvSpPr>
            <a:spLocks noGrp="1"/>
          </p:cNvSpPr>
          <p:nvPr>
            <p:ph type="pic" sz="quarter" idx="16" hasCustomPrompt="1"/>
          </p:nvPr>
        </p:nvSpPr>
        <p:spPr>
          <a:xfrm>
            <a:off x="5493599" y="506367"/>
            <a:ext cx="1837943"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1" name="Picture Placeholder 2">
            <a:extLst>
              <a:ext uri="{FF2B5EF4-FFF2-40B4-BE49-F238E27FC236}">
                <a16:creationId xmlns:a16="http://schemas.microsoft.com/office/drawing/2014/main" id="{7314601B-6241-4ED7-E8F6-B3CB1AF27926}"/>
              </a:ext>
            </a:extLst>
          </p:cNvPr>
          <p:cNvSpPr>
            <a:spLocks noGrp="1"/>
          </p:cNvSpPr>
          <p:nvPr>
            <p:ph type="pic" sz="quarter" idx="17" hasCustomPrompt="1"/>
          </p:nvPr>
        </p:nvSpPr>
        <p:spPr>
          <a:xfrm>
            <a:off x="7322401" y="506367"/>
            <a:ext cx="1836546" cy="1828800"/>
          </a:xfr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2502921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1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8147"/>
            <a:ext cx="9143998" cy="5143498"/>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282289" y="2002971"/>
            <a:ext cx="8553009" cy="1064971"/>
          </a:xfrm>
          <a:prstGeom prst="rect">
            <a:avLst/>
          </a:prstGeom>
        </p:spPr>
        <p:txBody>
          <a:bodyPr lIns="0" anchor="b">
            <a:normAutofit/>
          </a:bodyPr>
          <a:lstStyle>
            <a:lvl1pPr>
              <a:defRPr sz="3300" i="0">
                <a:solidFill>
                  <a:srgbClr val="002855"/>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282290" y="3088182"/>
            <a:ext cx="8553008" cy="815369"/>
          </a:xfrm>
        </p:spPr>
        <p:txBody>
          <a:bodyPr lIns="0">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848108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A-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10457"/>
            <a:ext cx="9143998" cy="5148117"/>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7022971"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11" name="Picture Placeholder 9" descr="A group of people wearing hard hats and jackets looking at a computer screen&#10;&#10;Description automatically generated">
            <a:extLst>
              <a:ext uri="{FF2B5EF4-FFF2-40B4-BE49-F238E27FC236}">
                <a16:creationId xmlns:a16="http://schemas.microsoft.com/office/drawing/2014/main" id="{971E8037-2F71-478A-7B70-1B9B8BCC4F47}"/>
              </a:ext>
            </a:extLst>
          </p:cNvPr>
          <p:cNvPicPr>
            <a:picLocks noChangeAspect="1"/>
          </p:cNvPicPr>
          <p:nvPr userDrawn="1"/>
        </p:nvPicPr>
        <p:blipFill>
          <a:blip r:embed="rId5"/>
          <a:srcRect l="2604" r="2604"/>
          <a:stretch>
            <a:fillRect/>
          </a:stretch>
        </p:blipFill>
        <p:spPr>
          <a:xfrm>
            <a:off x="-487630" y="-275587"/>
            <a:ext cx="2633567" cy="2633016"/>
          </a:xfrm>
          <a:prstGeom prst="ellipse">
            <a:avLst/>
          </a:prstGeom>
        </p:spPr>
      </p:pic>
      <p:pic>
        <p:nvPicPr>
          <p:cNvPr id="17" name="Picture Placeholder 17" descr="A group of people in a meeting&#10;&#10;Description automatically generated">
            <a:extLst>
              <a:ext uri="{FF2B5EF4-FFF2-40B4-BE49-F238E27FC236}">
                <a16:creationId xmlns:a16="http://schemas.microsoft.com/office/drawing/2014/main" id="{AE58B03D-17F4-ADE9-3B99-C65A056E8533}"/>
              </a:ext>
            </a:extLst>
          </p:cNvPr>
          <p:cNvPicPr>
            <a:picLocks noChangeAspect="1"/>
          </p:cNvPicPr>
          <p:nvPr userDrawn="1"/>
        </p:nvPicPr>
        <p:blipFill>
          <a:blip r:embed="rId6"/>
          <a:srcRect l="16626" r="16626"/>
          <a:stretch>
            <a:fillRect/>
          </a:stretch>
        </p:blipFill>
        <p:spPr>
          <a:xfrm>
            <a:off x="7216988" y="432744"/>
            <a:ext cx="1313770" cy="1314045"/>
          </a:xfrm>
          <a:prstGeom prst="ellipse">
            <a:avLst/>
          </a:prstGeom>
        </p:spPr>
      </p:pic>
      <p:pic>
        <p:nvPicPr>
          <p:cNvPr id="18" name="Picture Placeholder 11" descr="A doctor using a virtual reality device&#10;&#10;Description automatically generated">
            <a:extLst>
              <a:ext uri="{FF2B5EF4-FFF2-40B4-BE49-F238E27FC236}">
                <a16:creationId xmlns:a16="http://schemas.microsoft.com/office/drawing/2014/main" id="{53E22AF1-56BB-E6C3-64B5-7E763C07FFA8}"/>
              </a:ext>
            </a:extLst>
          </p:cNvPr>
          <p:cNvPicPr>
            <a:picLocks noChangeAspect="1"/>
          </p:cNvPicPr>
          <p:nvPr userDrawn="1"/>
        </p:nvPicPr>
        <p:blipFill>
          <a:blip r:embed="rId7"/>
          <a:srcRect l="10503" r="10503"/>
          <a:stretch>
            <a:fillRect/>
          </a:stretch>
        </p:blipFill>
        <p:spPr>
          <a:xfrm>
            <a:off x="3465829" y="-82898"/>
            <a:ext cx="2187948" cy="2187491"/>
          </a:xfrm>
          <a:prstGeom prst="ellipse">
            <a:avLst/>
          </a:prstGeom>
        </p:spPr>
      </p:pic>
      <p:pic>
        <p:nvPicPr>
          <p:cNvPr id="19" name="Picture Placeholder 15">
            <a:extLst>
              <a:ext uri="{FF2B5EF4-FFF2-40B4-BE49-F238E27FC236}">
                <a16:creationId xmlns:a16="http://schemas.microsoft.com/office/drawing/2014/main" id="{5E53593A-3F8C-932A-59F0-DFBE45383AA2}"/>
              </a:ext>
            </a:extLst>
          </p:cNvPr>
          <p:cNvPicPr>
            <a:picLocks noChangeAspect="1"/>
          </p:cNvPicPr>
          <p:nvPr userDrawn="1"/>
        </p:nvPicPr>
        <p:blipFill>
          <a:blip r:embed="rId8"/>
          <a:srcRect l="8941" r="8941"/>
          <a:stretch/>
        </p:blipFill>
        <p:spPr>
          <a:xfrm>
            <a:off x="7445518" y="2009789"/>
            <a:ext cx="1888036" cy="1888036"/>
          </a:xfrm>
          <a:prstGeom prst="ellipse">
            <a:avLst/>
          </a:prstGeom>
        </p:spPr>
      </p:pic>
    </p:spTree>
    <p:extLst>
      <p:ext uri="{BB962C8B-B14F-4D97-AF65-F5344CB8AC3E}">
        <p14:creationId xmlns:p14="http://schemas.microsoft.com/office/powerpoint/2010/main" val="197431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B-Photos 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10457"/>
            <a:ext cx="9143998" cy="5148117"/>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90" y="2581643"/>
            <a:ext cx="7022970"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pic>
        <p:nvPicPr>
          <p:cNvPr id="5" name="Picture Placeholder 9" descr="A group of people around a table&#10;&#10;Description automatically generated">
            <a:extLst>
              <a:ext uri="{FF2B5EF4-FFF2-40B4-BE49-F238E27FC236}">
                <a16:creationId xmlns:a16="http://schemas.microsoft.com/office/drawing/2014/main" id="{6B0AB2CF-1496-60EB-9749-1F18FBB1886C}"/>
              </a:ext>
            </a:extLst>
          </p:cNvPr>
          <p:cNvPicPr>
            <a:picLocks noChangeAspect="1"/>
          </p:cNvPicPr>
          <p:nvPr userDrawn="1"/>
        </p:nvPicPr>
        <p:blipFill>
          <a:blip r:embed="rId5"/>
          <a:srcRect l="3559" r="3559"/>
          <a:stretch>
            <a:fillRect/>
          </a:stretch>
        </p:blipFill>
        <p:spPr>
          <a:xfrm>
            <a:off x="-487630" y="-275587"/>
            <a:ext cx="2633567" cy="2633016"/>
          </a:xfrm>
          <a:prstGeom prst="ellipse">
            <a:avLst/>
          </a:prstGeom>
        </p:spPr>
      </p:pic>
      <p:pic>
        <p:nvPicPr>
          <p:cNvPr id="6" name="Picture Placeholder 13" descr="A hand touching a sphere&#10;&#10;Description automatically generated">
            <a:extLst>
              <a:ext uri="{FF2B5EF4-FFF2-40B4-BE49-F238E27FC236}">
                <a16:creationId xmlns:a16="http://schemas.microsoft.com/office/drawing/2014/main" id="{61393A28-42FE-4220-C6F9-FEA637B7AA11}"/>
              </a:ext>
            </a:extLst>
          </p:cNvPr>
          <p:cNvPicPr>
            <a:picLocks noChangeAspect="1"/>
          </p:cNvPicPr>
          <p:nvPr userDrawn="1"/>
        </p:nvPicPr>
        <p:blipFill>
          <a:blip r:embed="rId6"/>
          <a:srcRect t="319" b="319"/>
          <a:stretch>
            <a:fillRect/>
          </a:stretch>
        </p:blipFill>
        <p:spPr>
          <a:xfrm>
            <a:off x="7216988" y="432744"/>
            <a:ext cx="1313770" cy="1314045"/>
          </a:xfrm>
          <a:prstGeom prst="ellipse">
            <a:avLst/>
          </a:prstGeom>
        </p:spPr>
      </p:pic>
      <p:pic>
        <p:nvPicPr>
          <p:cNvPr id="7" name="Picture Placeholder 11" descr="A person and person wearing safety vests and helmets looking at a computer&#10;&#10;Description automatically generated">
            <a:extLst>
              <a:ext uri="{FF2B5EF4-FFF2-40B4-BE49-F238E27FC236}">
                <a16:creationId xmlns:a16="http://schemas.microsoft.com/office/drawing/2014/main" id="{F9AC9626-6C9B-4881-5579-DBB2A1D39B18}"/>
              </a:ext>
            </a:extLst>
          </p:cNvPr>
          <p:cNvPicPr>
            <a:picLocks noChangeAspect="1"/>
          </p:cNvPicPr>
          <p:nvPr userDrawn="1"/>
        </p:nvPicPr>
        <p:blipFill>
          <a:blip r:embed="rId7"/>
          <a:srcRect t="1020" b="1020"/>
          <a:stretch>
            <a:fillRect/>
          </a:stretch>
        </p:blipFill>
        <p:spPr>
          <a:xfrm>
            <a:off x="3465829" y="-82898"/>
            <a:ext cx="2187948" cy="2187491"/>
          </a:xfrm>
          <a:prstGeom prst="ellipse">
            <a:avLst/>
          </a:prstGeom>
        </p:spPr>
      </p:pic>
      <p:pic>
        <p:nvPicPr>
          <p:cNvPr id="9" name="Picture Placeholder 15" descr="A person wearing a white hard hat and white shirt&#10;&#10;Description automatically generated">
            <a:extLst>
              <a:ext uri="{FF2B5EF4-FFF2-40B4-BE49-F238E27FC236}">
                <a16:creationId xmlns:a16="http://schemas.microsoft.com/office/drawing/2014/main" id="{39DEC6CB-EC87-7831-0461-99EF21915327}"/>
              </a:ext>
            </a:extLst>
          </p:cNvPr>
          <p:cNvPicPr>
            <a:picLocks noChangeAspect="1"/>
          </p:cNvPicPr>
          <p:nvPr userDrawn="1"/>
        </p:nvPicPr>
        <p:blipFill>
          <a:blip r:embed="rId8"/>
          <a:srcRect l="4783" r="4783"/>
          <a:stretch>
            <a:fillRect/>
          </a:stretch>
        </p:blipFill>
        <p:spPr>
          <a:xfrm>
            <a:off x="7445518" y="2009789"/>
            <a:ext cx="1888036" cy="1888036"/>
          </a:xfrm>
          <a:prstGeom prst="ellipse">
            <a:avLst/>
          </a:prstGeom>
        </p:spPr>
      </p:pic>
    </p:spTree>
    <p:extLst>
      <p:ext uri="{BB962C8B-B14F-4D97-AF65-F5344CB8AC3E}">
        <p14:creationId xmlns:p14="http://schemas.microsoft.com/office/powerpoint/2010/main" val="1415571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C-Photos Unlocke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F51B27-D6FD-578D-E914-AB069920A7DE}"/>
              </a:ext>
            </a:extLst>
          </p:cNvPr>
          <p:cNvPicPr>
            <a:picLocks noChangeAspect="1"/>
          </p:cNvPicPr>
          <p:nvPr userDrawn="1"/>
        </p:nvPicPr>
        <p:blipFill>
          <a:blip r:embed="rId2"/>
          <a:srcRect/>
          <a:stretch/>
        </p:blipFill>
        <p:spPr>
          <a:xfrm>
            <a:off x="1" y="-10457"/>
            <a:ext cx="9143998" cy="5148117"/>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2" name="Title 1"/>
          <p:cNvSpPr>
            <a:spLocks noGrp="1"/>
          </p:cNvSpPr>
          <p:nvPr>
            <p:ph type="ctrTitle" hasCustomPrompt="1"/>
          </p:nvPr>
        </p:nvSpPr>
        <p:spPr>
          <a:xfrm>
            <a:off x="282289" y="2581643"/>
            <a:ext cx="7022971" cy="940768"/>
          </a:xfrm>
          <a:prstGeom prst="rect">
            <a:avLst/>
          </a:prstGeom>
        </p:spPr>
        <p:txBody>
          <a:bodyPr lIns="0" anchor="b">
            <a:normAutofit/>
          </a:bodyPr>
          <a:lstStyle>
            <a:lvl1pPr algn="l">
              <a:defRPr sz="3300" i="0">
                <a:solidFill>
                  <a:srgbClr val="002855"/>
                </a:solidFill>
              </a:defRPr>
            </a:lvl1pPr>
          </a:lstStyle>
          <a:p>
            <a:r>
              <a:rPr lang="en-US" dirty="0"/>
              <a:t>Presentation Title</a:t>
            </a:r>
          </a:p>
        </p:txBody>
      </p:sp>
      <p:sp>
        <p:nvSpPr>
          <p:cNvPr id="3" name="Subtitle 2"/>
          <p:cNvSpPr>
            <a:spLocks noGrp="1"/>
          </p:cNvSpPr>
          <p:nvPr>
            <p:ph type="subTitle" idx="1" hasCustomPrompt="1"/>
          </p:nvPr>
        </p:nvSpPr>
        <p:spPr>
          <a:xfrm>
            <a:off x="282290" y="3557482"/>
            <a:ext cx="7022970" cy="874829"/>
          </a:xfrm>
        </p:spPr>
        <p:txBody>
          <a:bodyPr lIns="0">
            <a:normAutofit/>
          </a:bodyPr>
          <a:lstStyle>
            <a:lvl1pPr marL="0" indent="0" algn="l">
              <a:buNone/>
              <a:defRPr sz="2100" b="1" i="1">
                <a:solidFill>
                  <a:schemeClr val="tx1">
                    <a:lumMod val="50000"/>
                    <a:lumOff val="50000"/>
                  </a:schemeClr>
                </a:solidFill>
                <a:latin typeface="Calibri" charset="0"/>
                <a:ea typeface="Calibri" charset="0"/>
                <a:cs typeface="Calibri"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Picture Placeholder 2">
            <a:extLst>
              <a:ext uri="{FF2B5EF4-FFF2-40B4-BE49-F238E27FC236}">
                <a16:creationId xmlns:a16="http://schemas.microsoft.com/office/drawing/2014/main" id="{41B942C3-F0D0-0FE4-55A4-3280FC67B60B}"/>
              </a:ext>
            </a:extLst>
          </p:cNvPr>
          <p:cNvSpPr>
            <a:spLocks noGrp="1"/>
          </p:cNvSpPr>
          <p:nvPr>
            <p:ph type="pic" sz="quarter" idx="13" hasCustomPrompt="1"/>
          </p:nvPr>
        </p:nvSpPr>
        <p:spPr>
          <a:xfrm>
            <a:off x="-487630" y="-275587"/>
            <a:ext cx="2633567" cy="263301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a:t>
            </a:r>
            <a:br>
              <a:rPr lang="en-US" dirty="0"/>
            </a:br>
            <a:r>
              <a:rPr lang="en-US" dirty="0"/>
              <a:t>Photo</a:t>
            </a:r>
          </a:p>
        </p:txBody>
      </p:sp>
      <p:sp>
        <p:nvSpPr>
          <p:cNvPr id="14" name="Picture Placeholder 2">
            <a:extLst>
              <a:ext uri="{FF2B5EF4-FFF2-40B4-BE49-F238E27FC236}">
                <a16:creationId xmlns:a16="http://schemas.microsoft.com/office/drawing/2014/main" id="{C561BD8F-E829-81AE-998B-EC8728C49409}"/>
              </a:ext>
            </a:extLst>
          </p:cNvPr>
          <p:cNvSpPr>
            <a:spLocks noGrp="1" noChangeAspect="1"/>
          </p:cNvSpPr>
          <p:nvPr>
            <p:ph type="pic" sz="quarter" idx="14" hasCustomPrompt="1"/>
          </p:nvPr>
        </p:nvSpPr>
        <p:spPr>
          <a:xfrm>
            <a:off x="7216988" y="432744"/>
            <a:ext cx="1313770" cy="1314045"/>
          </a:xfrm>
          <a:prstGeom prst="ellipse">
            <a:avLst/>
          </a:prstGeom>
          <a:solidFill>
            <a:schemeClr val="bg1"/>
          </a:solidFill>
        </p:spPr>
        <p:txBody>
          <a:bodyPr anchor="b">
            <a:normAutofit/>
          </a:bodyPr>
          <a:lstStyle>
            <a:lvl1pPr marL="123825" indent="0" algn="ctr">
              <a:buNone/>
              <a:defRPr sz="900">
                <a:solidFill>
                  <a:srgbClr val="0066A1"/>
                </a:solidFill>
              </a:defRPr>
            </a:lvl1pPr>
          </a:lstStyle>
          <a:p>
            <a:r>
              <a:rPr lang="en-US" dirty="0"/>
              <a:t>Click to Insert Photo</a:t>
            </a:r>
          </a:p>
        </p:txBody>
      </p:sp>
      <p:sp>
        <p:nvSpPr>
          <p:cNvPr id="15" name="Picture Placeholder 2">
            <a:extLst>
              <a:ext uri="{FF2B5EF4-FFF2-40B4-BE49-F238E27FC236}">
                <a16:creationId xmlns:a16="http://schemas.microsoft.com/office/drawing/2014/main" id="{F0E25509-AA47-5110-4AD7-580DBFBBD0B5}"/>
              </a:ext>
            </a:extLst>
          </p:cNvPr>
          <p:cNvSpPr>
            <a:spLocks noGrp="1"/>
          </p:cNvSpPr>
          <p:nvPr>
            <p:ph type="pic" sz="quarter" idx="15" hasCustomPrompt="1"/>
          </p:nvPr>
        </p:nvSpPr>
        <p:spPr>
          <a:xfrm>
            <a:off x="3465829" y="-82898"/>
            <a:ext cx="2187948" cy="2187491"/>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
        <p:nvSpPr>
          <p:cNvPr id="16" name="Picture Placeholder 2">
            <a:extLst>
              <a:ext uri="{FF2B5EF4-FFF2-40B4-BE49-F238E27FC236}">
                <a16:creationId xmlns:a16="http://schemas.microsoft.com/office/drawing/2014/main" id="{3049B42D-8691-6A46-0F68-FF26C528C567}"/>
              </a:ext>
            </a:extLst>
          </p:cNvPr>
          <p:cNvSpPr>
            <a:spLocks noGrp="1"/>
          </p:cNvSpPr>
          <p:nvPr>
            <p:ph type="pic" sz="quarter" idx="17" hasCustomPrompt="1"/>
          </p:nvPr>
        </p:nvSpPr>
        <p:spPr>
          <a:xfrm>
            <a:off x="7445518" y="2009789"/>
            <a:ext cx="1888036" cy="1888036"/>
          </a:xfrm>
          <a:prstGeom prst="ellipse">
            <a:avLst/>
          </a:prstGeom>
          <a:solidFill>
            <a:schemeClr val="bg1"/>
          </a:solidFill>
        </p:spPr>
        <p:txBody>
          <a:bodyPr anchor="b">
            <a:normAutofit/>
          </a:bodyPr>
          <a:lstStyle>
            <a:lvl1pPr marL="123825" indent="0" algn="ctr">
              <a:buNone/>
              <a:defRPr sz="1400">
                <a:solidFill>
                  <a:srgbClr val="0066A1"/>
                </a:solidFill>
              </a:defRPr>
            </a:lvl1pPr>
          </a:lstStyle>
          <a:p>
            <a:r>
              <a:rPr lang="en-US" dirty="0"/>
              <a:t>Click to Insert Photo</a:t>
            </a:r>
          </a:p>
        </p:txBody>
      </p:sp>
    </p:spTree>
    <p:extLst>
      <p:ext uri="{BB962C8B-B14F-4D97-AF65-F5344CB8AC3E}">
        <p14:creationId xmlns:p14="http://schemas.microsoft.com/office/powerpoint/2010/main" val="2415354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2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643BFA-82E5-D9EC-7D2D-EE5948B486EC}"/>
              </a:ext>
            </a:extLst>
          </p:cNvPr>
          <p:cNvPicPr>
            <a:picLocks noChangeAspect="1"/>
          </p:cNvPicPr>
          <p:nvPr userDrawn="1"/>
        </p:nvPicPr>
        <p:blipFill>
          <a:blip r:embed="rId2"/>
          <a:srcRect/>
          <a:stretch/>
        </p:blipFill>
        <p:spPr>
          <a:xfrm>
            <a:off x="1" y="-10457"/>
            <a:ext cx="9143998" cy="5148117"/>
          </a:xfrm>
          <a:prstGeom prst="rect">
            <a:avLst/>
          </a:prstGeom>
        </p:spPr>
      </p:pic>
      <p:pic>
        <p:nvPicPr>
          <p:cNvPr id="8" name="Picture 7">
            <a:extLst>
              <a:ext uri="{FF2B5EF4-FFF2-40B4-BE49-F238E27FC236}">
                <a16:creationId xmlns:a16="http://schemas.microsoft.com/office/drawing/2014/main" id="{B29407DB-9EC1-775D-729D-5F1A7B591069}"/>
              </a:ext>
            </a:extLst>
          </p:cNvPr>
          <p:cNvPicPr>
            <a:picLocks noChangeAspect="1"/>
          </p:cNvPicPr>
          <p:nvPr userDrawn="1"/>
        </p:nvPicPr>
        <p:blipFill rotWithShape="1">
          <a:blip r:embed="rId3"/>
          <a:srcRect r="26766"/>
          <a:stretch/>
        </p:blipFill>
        <p:spPr>
          <a:xfrm>
            <a:off x="1" y="4627165"/>
            <a:ext cx="9144000" cy="532631"/>
          </a:xfrm>
          <a:prstGeom prst="rect">
            <a:avLst/>
          </a:prstGeom>
        </p:spPr>
      </p:pic>
      <p:pic>
        <p:nvPicPr>
          <p:cNvPr id="20" name="Google Shape;20;p2">
            <a:extLst>
              <a:ext uri="{FF2B5EF4-FFF2-40B4-BE49-F238E27FC236}">
                <a16:creationId xmlns:a16="http://schemas.microsoft.com/office/drawing/2014/main" id="{BF545E2E-7AE8-E079-68E5-B4BBF7184120}"/>
              </a:ext>
            </a:extLst>
          </p:cNvPr>
          <p:cNvPicPr preferRelativeResize="0"/>
          <p:nvPr userDrawn="1"/>
        </p:nvPicPr>
        <p:blipFill rotWithShape="1">
          <a:blip r:embed="rId4">
            <a:alphaModFix/>
          </a:blip>
          <a:srcRect/>
          <a:stretch/>
        </p:blipFill>
        <p:spPr>
          <a:xfrm>
            <a:off x="7613960" y="4131398"/>
            <a:ext cx="1221339" cy="681678"/>
          </a:xfrm>
          <a:prstGeom prst="rect">
            <a:avLst/>
          </a:prstGeom>
          <a:noFill/>
          <a:ln>
            <a:noFill/>
          </a:ln>
        </p:spPr>
      </p:pic>
      <p:sp>
        <p:nvSpPr>
          <p:cNvPr id="10" name="Slide Number Placeholder 9"/>
          <p:cNvSpPr>
            <a:spLocks noGrp="1"/>
          </p:cNvSpPr>
          <p:nvPr>
            <p:ph type="sldNum" sz="quarter" idx="18"/>
          </p:nvPr>
        </p:nvSpPr>
        <p:spPr/>
        <p:txBody>
          <a:bodyPr/>
          <a:lstStyle>
            <a:lvl1pPr>
              <a:defRPr>
                <a:solidFill>
                  <a:srgbClr val="002855"/>
                </a:solidFill>
              </a:defRPr>
            </a:lvl1pPr>
          </a:lstStyle>
          <a:p>
            <a:fld id="{3DD97BEB-BAEF-0344-9D5C-EC73E478698A}" type="slidenum">
              <a:rPr lang="en-US" smtClean="0"/>
              <a:pPr/>
              <a:t>‹#›</a:t>
            </a:fld>
            <a:endParaRPr lang="en-US" dirty="0"/>
          </a:p>
        </p:txBody>
      </p:sp>
      <p:sp>
        <p:nvSpPr>
          <p:cNvPr id="4" name="TextBox 3">
            <a:extLst>
              <a:ext uri="{FF2B5EF4-FFF2-40B4-BE49-F238E27FC236}">
                <a16:creationId xmlns:a16="http://schemas.microsoft.com/office/drawing/2014/main" id="{78C300B2-530C-FA4A-A0D1-243431B9E26B}"/>
              </a:ext>
            </a:extLst>
          </p:cNvPr>
          <p:cNvSpPr txBox="1"/>
          <p:nvPr userDrawn="1"/>
        </p:nvSpPr>
        <p:spPr>
          <a:xfrm>
            <a:off x="814401" y="4654044"/>
            <a:ext cx="832865" cy="261610"/>
          </a:xfrm>
          <a:prstGeom prst="rect">
            <a:avLst/>
          </a:prstGeom>
          <a:noFill/>
        </p:spPr>
        <p:txBody>
          <a:bodyPr wrap="square" rtlCol="0">
            <a:spAutoFit/>
          </a:bodyPr>
          <a:lstStyle/>
          <a:p>
            <a:r>
              <a:rPr lang="en-US" sz="1100" b="1" dirty="0" err="1">
                <a:solidFill>
                  <a:srgbClr val="002855"/>
                </a:solidFill>
                <a:latin typeface="Calibri" panose="020F0502020204030204" pitchFamily="34" charset="0"/>
                <a:cs typeface="Calibri" panose="020F0502020204030204" pitchFamily="34" charset="0"/>
              </a:rPr>
              <a:t>ieee.org</a:t>
            </a:r>
            <a:endParaRPr lang="en-US" sz="1100" b="1" dirty="0">
              <a:solidFill>
                <a:srgbClr val="002855"/>
              </a:solidFill>
              <a:latin typeface="Calibri" panose="020F0502020204030204" pitchFamily="34" charset="0"/>
              <a:cs typeface="Calibri" panose="020F0502020204030204" pitchFamily="34" charset="0"/>
            </a:endParaRPr>
          </a:p>
        </p:txBody>
      </p:sp>
      <p:sp>
        <p:nvSpPr>
          <p:cNvPr id="25" name="Google Shape;15;p1">
            <a:extLst>
              <a:ext uri="{FF2B5EF4-FFF2-40B4-BE49-F238E27FC236}">
                <a16:creationId xmlns:a16="http://schemas.microsoft.com/office/drawing/2014/main" id="{52320A1D-5125-B302-1636-C48D547566D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3" name="Title 1">
            <a:extLst>
              <a:ext uri="{FF2B5EF4-FFF2-40B4-BE49-F238E27FC236}">
                <a16:creationId xmlns:a16="http://schemas.microsoft.com/office/drawing/2014/main" id="{BF31D605-ADDB-54A4-FC63-4B18372882C9}"/>
              </a:ext>
            </a:extLst>
          </p:cNvPr>
          <p:cNvSpPr>
            <a:spLocks noGrp="1"/>
          </p:cNvSpPr>
          <p:nvPr>
            <p:ph type="title" hasCustomPrompt="1"/>
          </p:nvPr>
        </p:nvSpPr>
        <p:spPr>
          <a:xfrm>
            <a:off x="282289" y="2002971"/>
            <a:ext cx="8553009" cy="1064971"/>
          </a:xfrm>
          <a:prstGeom prst="rect">
            <a:avLst/>
          </a:prstGeom>
        </p:spPr>
        <p:txBody>
          <a:bodyPr lIns="0" anchor="b">
            <a:normAutofit/>
          </a:bodyPr>
          <a:lstStyle>
            <a:lvl1pPr>
              <a:defRPr sz="3300" i="0">
                <a:solidFill>
                  <a:srgbClr val="002855"/>
                </a:solidFill>
              </a:defRPr>
            </a:lvl1pPr>
          </a:lstStyle>
          <a:p>
            <a:r>
              <a:rPr lang="en-US" dirty="0"/>
              <a:t>Divider Title</a:t>
            </a:r>
          </a:p>
        </p:txBody>
      </p:sp>
      <p:sp>
        <p:nvSpPr>
          <p:cNvPr id="14" name="Text Placeholder 2">
            <a:extLst>
              <a:ext uri="{FF2B5EF4-FFF2-40B4-BE49-F238E27FC236}">
                <a16:creationId xmlns:a16="http://schemas.microsoft.com/office/drawing/2014/main" id="{404A8526-DBEB-ABFE-0AA2-2CF6022C45EE}"/>
              </a:ext>
            </a:extLst>
          </p:cNvPr>
          <p:cNvSpPr>
            <a:spLocks noGrp="1"/>
          </p:cNvSpPr>
          <p:nvPr>
            <p:ph type="body" idx="1" hasCustomPrompt="1"/>
          </p:nvPr>
        </p:nvSpPr>
        <p:spPr>
          <a:xfrm>
            <a:off x="282290" y="3088182"/>
            <a:ext cx="8553008" cy="815369"/>
          </a:xfrm>
        </p:spPr>
        <p:txBody>
          <a:bodyPr lIns="0">
            <a:normAutofit/>
          </a:bodyPr>
          <a:lstStyle>
            <a:lvl1pPr marL="0" indent="0">
              <a:buNone/>
              <a:defRPr sz="2100" b="1" i="1">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Subhead</a:t>
            </a:r>
          </a:p>
        </p:txBody>
      </p:sp>
    </p:spTree>
    <p:extLst>
      <p:ext uri="{BB962C8B-B14F-4D97-AF65-F5344CB8AC3E}">
        <p14:creationId xmlns:p14="http://schemas.microsoft.com/office/powerpoint/2010/main" val="1805162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83ACE10-6B93-73F3-D147-548FC98F0BAA}"/>
              </a:ext>
            </a:extLst>
          </p:cNvPr>
          <p:cNvPicPr>
            <a:picLocks noChangeAspect="1"/>
          </p:cNvPicPr>
          <p:nvPr userDrawn="1"/>
        </p:nvPicPr>
        <p:blipFill rotWithShape="1">
          <a:blip r:embed="rId24"/>
          <a:srcRect r="26766"/>
          <a:stretch/>
        </p:blipFill>
        <p:spPr>
          <a:xfrm>
            <a:off x="1" y="4627165"/>
            <a:ext cx="9144000" cy="532631"/>
          </a:xfrm>
          <a:prstGeom prst="rect">
            <a:avLst/>
          </a:prstGeom>
        </p:spPr>
      </p:pic>
      <p:sp>
        <p:nvSpPr>
          <p:cNvPr id="3" name="Text Placeholder 2"/>
          <p:cNvSpPr>
            <a:spLocks noGrp="1"/>
          </p:cNvSpPr>
          <p:nvPr>
            <p:ph type="body" idx="1"/>
          </p:nvPr>
        </p:nvSpPr>
        <p:spPr>
          <a:xfrm>
            <a:off x="282289" y="1163977"/>
            <a:ext cx="8646555" cy="30307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lide Number Placeholder 25"/>
          <p:cNvSpPr>
            <a:spLocks noGrp="1"/>
          </p:cNvSpPr>
          <p:nvPr>
            <p:ph type="sldNum" sz="quarter" idx="4"/>
          </p:nvPr>
        </p:nvSpPr>
        <p:spPr>
          <a:xfrm>
            <a:off x="282290" y="4654044"/>
            <a:ext cx="486659" cy="273844"/>
          </a:xfrm>
          <a:prstGeom prst="rect">
            <a:avLst/>
          </a:prstGeom>
        </p:spPr>
        <p:txBody>
          <a:bodyPr vert="horz" lIns="91440" tIns="45720" rIns="91440" bIns="45720" rtlCol="0" anchor="ctr"/>
          <a:lstStyle>
            <a:lvl1pPr algn="l">
              <a:defRPr sz="900">
                <a:solidFill>
                  <a:srgbClr val="002855"/>
                </a:solidFill>
              </a:defRPr>
            </a:lvl1pPr>
          </a:lstStyle>
          <a:p>
            <a:fld id="{3DD97BEB-BAEF-0344-9D5C-EC73E478698A}" type="slidenum">
              <a:rPr lang="en-US" smtClean="0"/>
              <a:pPr/>
              <a:t>‹#›</a:t>
            </a:fld>
            <a:endParaRPr lang="en-US" dirty="0"/>
          </a:p>
        </p:txBody>
      </p:sp>
      <p:pic>
        <p:nvPicPr>
          <p:cNvPr id="11" name="Picture 10"/>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089694" y="4502874"/>
            <a:ext cx="851311" cy="248583"/>
          </a:xfrm>
          <a:prstGeom prst="rect">
            <a:avLst/>
          </a:prstGeom>
        </p:spPr>
      </p:pic>
      <p:sp>
        <p:nvSpPr>
          <p:cNvPr id="9" name="Google Shape;15;p1">
            <a:extLst>
              <a:ext uri="{FF2B5EF4-FFF2-40B4-BE49-F238E27FC236}">
                <a16:creationId xmlns:a16="http://schemas.microsoft.com/office/drawing/2014/main" id="{5F028249-8526-C24F-DC97-781076A629BC}"/>
              </a:ext>
            </a:extLst>
          </p:cNvPr>
          <p:cNvSpPr txBox="1"/>
          <p:nvPr userDrawn="1"/>
        </p:nvSpPr>
        <p:spPr>
          <a:xfrm>
            <a:off x="0" y="4961588"/>
            <a:ext cx="9144000" cy="21544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0" i="0" u="none" strike="noStrike" cap="none" dirty="0">
                <a:solidFill>
                  <a:srgbClr val="C7EAFB"/>
                </a:solidFill>
                <a:latin typeface="Calibri"/>
                <a:ea typeface="Calibri"/>
                <a:cs typeface="Calibri"/>
                <a:sym typeface="Calibri"/>
              </a:rPr>
              <a:t>The professional home for the engineering and technology community worldwide</a:t>
            </a:r>
            <a:endParaRPr dirty="0"/>
          </a:p>
        </p:txBody>
      </p:sp>
      <p:sp>
        <p:nvSpPr>
          <p:cNvPr id="10" name="TextBox 9">
            <a:extLst>
              <a:ext uri="{FF2B5EF4-FFF2-40B4-BE49-F238E27FC236}">
                <a16:creationId xmlns:a16="http://schemas.microsoft.com/office/drawing/2014/main" id="{1C6D7628-BB4B-9FA6-9AFA-DA6FF4866DB2}"/>
              </a:ext>
            </a:extLst>
          </p:cNvPr>
          <p:cNvSpPr txBox="1"/>
          <p:nvPr userDrawn="1"/>
        </p:nvSpPr>
        <p:spPr>
          <a:xfrm>
            <a:off x="618371" y="447332"/>
            <a:ext cx="0" cy="0"/>
          </a:xfrm>
          <a:prstGeom prst="rect">
            <a:avLst/>
          </a:prstGeom>
        </p:spPr>
        <p:txBody>
          <a:bodyPr wrap="none" rtlCol="0">
            <a:normAutofit fontScale="25000" lnSpcReduction="20000"/>
          </a:bodyPr>
          <a:lstStyle/>
          <a:p>
            <a:pPr algn="l"/>
            <a:endParaRPr lang="en-US" dirty="0"/>
          </a:p>
        </p:txBody>
      </p:sp>
      <p:pic>
        <p:nvPicPr>
          <p:cNvPr id="2" name="Picture 1">
            <a:extLst>
              <a:ext uri="{FF2B5EF4-FFF2-40B4-BE49-F238E27FC236}">
                <a16:creationId xmlns:a16="http://schemas.microsoft.com/office/drawing/2014/main" id="{FB634858-77E0-EA87-3422-61C3C142C767}"/>
              </a:ext>
            </a:extLst>
          </p:cNvPr>
          <p:cNvPicPr>
            <a:picLocks noChangeAspect="1"/>
          </p:cNvPicPr>
          <p:nvPr userDrawn="1"/>
        </p:nvPicPr>
        <p:blipFill rotWithShape="1">
          <a:blip r:embed="rId24"/>
          <a:srcRect r="26766"/>
          <a:stretch/>
        </p:blipFill>
        <p:spPr>
          <a:xfrm rot="10800000">
            <a:off x="0" y="0"/>
            <a:ext cx="9144000" cy="532631"/>
          </a:xfrm>
          <a:prstGeom prst="rect">
            <a:avLst/>
          </a:prstGeom>
        </p:spPr>
      </p:pic>
    </p:spTree>
    <p:extLst>
      <p:ext uri="{BB962C8B-B14F-4D97-AF65-F5344CB8AC3E}">
        <p14:creationId xmlns:p14="http://schemas.microsoft.com/office/powerpoint/2010/main" val="151095810"/>
      </p:ext>
    </p:extLst>
  </p:cSld>
  <p:clrMap bg1="lt1" tx1="dk1" bg2="lt2" tx2="dk2" accent1="accent1" accent2="accent2" accent3="accent3" accent4="accent4" accent5="accent5" accent6="accent6" hlink="hlink" folHlink="folHlink"/>
  <p:sldLayoutIdLst>
    <p:sldLayoutId id="2147483661" r:id="rId1"/>
    <p:sldLayoutId id="2147483692" r:id="rId2"/>
    <p:sldLayoutId id="2147483693" r:id="rId3"/>
    <p:sldLayoutId id="2147483691" r:id="rId4"/>
    <p:sldLayoutId id="2147483694" r:id="rId5"/>
    <p:sldLayoutId id="2147483696" r:id="rId6"/>
    <p:sldLayoutId id="2147483697" r:id="rId7"/>
    <p:sldLayoutId id="2147483695" r:id="rId8"/>
    <p:sldLayoutId id="2147483698" r:id="rId9"/>
    <p:sldLayoutId id="2147483662" r:id="rId10"/>
    <p:sldLayoutId id="2147483675" r:id="rId11"/>
    <p:sldLayoutId id="2147483664" r:id="rId12"/>
    <p:sldLayoutId id="2147483674" r:id="rId13"/>
    <p:sldLayoutId id="2147483665" r:id="rId14"/>
    <p:sldLayoutId id="2147483676" r:id="rId15"/>
    <p:sldLayoutId id="2147483677" r:id="rId16"/>
    <p:sldLayoutId id="2147483678" r:id="rId17"/>
    <p:sldLayoutId id="2147483679" r:id="rId18"/>
    <p:sldLayoutId id="2147483667" r:id="rId19"/>
    <p:sldLayoutId id="2147483680" r:id="rId20"/>
    <p:sldLayoutId id="2147483682" r:id="rId21"/>
    <p:sldLayoutId id="2147483681" r:id="rId22"/>
  </p:sldLayoutIdLst>
  <p:hf hdr="0" ftr="0" dt="0"/>
  <p:txStyles>
    <p:titleStyle>
      <a:lvl1pPr algn="l" defTabSz="685800" rtl="0" eaLnBrk="1" latinLnBrk="0" hangingPunct="1">
        <a:lnSpc>
          <a:spcPct val="90000"/>
        </a:lnSpc>
        <a:spcBef>
          <a:spcPct val="0"/>
        </a:spcBef>
        <a:buNone/>
        <a:defRPr sz="2550" b="1" i="0" kern="1200">
          <a:solidFill>
            <a:srgbClr val="0066A1"/>
          </a:solidFill>
          <a:latin typeface="Calibri" charset="0"/>
          <a:ea typeface="Calibri" charset="0"/>
          <a:cs typeface="Calibri" charset="0"/>
        </a:defRPr>
      </a:lvl1pPr>
    </p:titleStyle>
    <p:bodyStyle>
      <a:lvl1pPr marL="171450" indent="-171450" algn="l" defTabSz="685800" rtl="0" eaLnBrk="1" latinLnBrk="0" hangingPunct="1">
        <a:lnSpc>
          <a:spcPct val="90000"/>
        </a:lnSpc>
        <a:spcBef>
          <a:spcPts val="750"/>
        </a:spcBef>
        <a:buClr>
          <a:srgbClr val="002855"/>
        </a:buClr>
        <a:buFont typeface="LucidaGrande" charset="0"/>
        <a:buChar char="▸"/>
        <a:defRPr sz="16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002855"/>
        </a:buClr>
        <a:buFont typeface="LucidaGrande"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002855"/>
        </a:buClr>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002855"/>
        </a:buClr>
        <a:buFont typeface="Wingdings"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002855"/>
        </a:buClr>
        <a:buFont typeface="Courier New" charset="0"/>
        <a:buChar char="o"/>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sv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31.jpeg"/><Relationship Id="rId10" Type="http://schemas.openxmlformats.org/officeDocument/2006/relationships/image" Target="../media/image49.png"/><Relationship Id="rId4" Type="http://schemas.openxmlformats.org/officeDocument/2006/relationships/image" Target="../media/image30.emf"/><Relationship Id="rId9" Type="http://schemas.openxmlformats.org/officeDocument/2006/relationships/image" Target="../media/image48.png"/></Relationships>
</file>

<file path=ppt/slides/_rels/slide11.xml.rels><?xml version="1.0" encoding="UTF-8" standalone="yes"?>
<Relationships xmlns="http://schemas.openxmlformats.org/package/2006/relationships"><Relationship Id="rId13" Type="http://schemas.openxmlformats.org/officeDocument/2006/relationships/image" Target="../media/image53.png"/><Relationship Id="rId3" Type="http://schemas.openxmlformats.org/officeDocument/2006/relationships/notesSlide" Target="../notesSlides/notesSlide11.xml"/><Relationship Id="rId12" Type="http://schemas.openxmlformats.org/officeDocument/2006/relationships/image" Target="../media/image52.png"/><Relationship Id="rId2" Type="http://schemas.openxmlformats.org/officeDocument/2006/relationships/slideLayout" Target="../slideLayouts/slideLayout10.xml"/><Relationship Id="rId1" Type="http://schemas.openxmlformats.org/officeDocument/2006/relationships/tags" Target="../tags/tag2.xml"/><Relationship Id="rId11" Type="http://schemas.openxmlformats.org/officeDocument/2006/relationships/image" Target="../media/image490.png"/><Relationship Id="rId5" Type="http://schemas.openxmlformats.org/officeDocument/2006/relationships/image" Target="../media/image51.png"/><Relationship Id="rId15" Type="http://schemas.openxmlformats.org/officeDocument/2006/relationships/image" Target="../media/image530.png"/><Relationship Id="rId10" Type="http://schemas.openxmlformats.org/officeDocument/2006/relationships/image" Target="../media/image480.png"/><Relationship Id="rId4" Type="http://schemas.openxmlformats.org/officeDocument/2006/relationships/image" Target="../media/image50.png"/><Relationship Id="rId9" Type="http://schemas.openxmlformats.org/officeDocument/2006/relationships/image" Target="../media/image470.png"/><Relationship Id="rId14" Type="http://schemas.openxmlformats.org/officeDocument/2006/relationships/image" Target="../media/image520.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0.emf"/><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54.pn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0.emf"/><Relationship Id="rId7"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510.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30.emf"/><Relationship Id="rId7"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510.png"/><Relationship Id="rId11" Type="http://schemas.openxmlformats.org/officeDocument/2006/relationships/image" Target="../media/image59.png"/><Relationship Id="rId5" Type="http://schemas.openxmlformats.org/officeDocument/2006/relationships/image" Target="../media/image51.png"/><Relationship Id="rId10" Type="http://schemas.openxmlformats.org/officeDocument/2006/relationships/image" Target="../media/image58.png"/><Relationship Id="rId4" Type="http://schemas.openxmlformats.org/officeDocument/2006/relationships/image" Target="../media/image50.pn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9.png"/><Relationship Id="rId3" Type="http://schemas.openxmlformats.org/officeDocument/2006/relationships/image" Target="../media/image30.emf"/><Relationship Id="rId12"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0.xml"/><Relationship Id="rId11" Type="http://schemas.openxmlformats.org/officeDocument/2006/relationships/image" Target="../media/image66.png"/><Relationship Id="rId5" Type="http://schemas.openxmlformats.org/officeDocument/2006/relationships/image" Target="../media/image51.png"/><Relationship Id="rId10"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31.jpe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8.png"/><Relationship Id="rId3" Type="http://schemas.openxmlformats.org/officeDocument/2006/relationships/image" Target="../media/image30.emf"/><Relationship Id="rId12"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0.xml"/><Relationship Id="rId11" Type="http://schemas.openxmlformats.org/officeDocument/2006/relationships/image" Target="../media/image31.jpe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60.png"/><Relationship Id="rId4" Type="http://schemas.openxmlformats.org/officeDocument/2006/relationships/image" Target="../media/image50.png"/><Relationship Id="rId9" Type="http://schemas.openxmlformats.org/officeDocument/2006/relationships/image" Target="../media/image66.png"/><Relationship Id="rId14" Type="http://schemas.openxmlformats.org/officeDocument/2006/relationships/image" Target="../media/image59.png"/></Relationships>
</file>

<file path=ppt/slides/_rels/slide17.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62.png"/><Relationship Id="rId3" Type="http://schemas.openxmlformats.org/officeDocument/2006/relationships/image" Target="../media/image30.emf"/><Relationship Id="rId7" Type="http://schemas.openxmlformats.org/officeDocument/2006/relationships/image" Target="../media/image64.png"/><Relationship Id="rId12"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0.xml"/><Relationship Id="rId11" Type="http://schemas.openxmlformats.org/officeDocument/2006/relationships/image" Target="../media/image59.png"/><Relationship Id="rId10"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65.png"/><Relationship Id="rId1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61.png"/><Relationship Id="rId3" Type="http://schemas.openxmlformats.org/officeDocument/2006/relationships/image" Target="../media/image30.emf"/><Relationship Id="rId7" Type="http://schemas.openxmlformats.org/officeDocument/2006/relationships/image" Target="../media/image64.png"/><Relationship Id="rId12"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0.xml"/><Relationship Id="rId11" Type="http://schemas.openxmlformats.org/officeDocument/2006/relationships/image" Target="../media/image59.png"/><Relationship Id="rId10"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65.png"/><Relationship Id="rId1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9.png"/><Relationship Id="rId3" Type="http://schemas.openxmlformats.org/officeDocument/2006/relationships/image" Target="../media/image62.png"/><Relationship Id="rId12"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0.xml"/><Relationship Id="rId11" Type="http://schemas.openxmlformats.org/officeDocument/2006/relationships/image" Target="../media/image66.png"/><Relationship Id="rId5" Type="http://schemas.openxmlformats.org/officeDocument/2006/relationships/image" Target="../media/image51.png"/><Relationship Id="rId15" Type="http://schemas.openxmlformats.org/officeDocument/2006/relationships/image" Target="../media/image63.png"/><Relationship Id="rId10" Type="http://schemas.openxmlformats.org/officeDocument/2006/relationships/image" Target="../media/image65.png"/><Relationship Id="rId4" Type="http://schemas.openxmlformats.org/officeDocument/2006/relationships/image" Target="../media/image30.emf"/><Relationship Id="rId9" Type="http://schemas.openxmlformats.org/officeDocument/2006/relationships/image" Target="../media/image31.jpeg"/><Relationship Id="rId1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9.jpg"/></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0.emf"/><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69.sv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69.sv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3.xm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70.png"/><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73.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71.png"/><Relationship Id="rId7"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1.png"/><Relationship Id="rId7"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80.png"/><Relationship Id="rId5" Type="http://schemas.openxmlformats.org/officeDocument/2006/relationships/image" Target="../media/image78.pn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9.jpg"/></Relationships>
</file>

<file path=ppt/slides/_rels/slide3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30.xml"/><Relationship Id="rId16" Type="http://schemas.openxmlformats.org/officeDocument/2006/relationships/image" Target="../media/image97.png"/><Relationship Id="rId1" Type="http://schemas.openxmlformats.org/officeDocument/2006/relationships/slideLayout" Target="../slideLayouts/slideLayout10.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3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5.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4.png"/></Relationships>
</file>

<file path=ppt/slides/_rels/slide3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4.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88.png"/><Relationship Id="rId11" Type="http://schemas.openxmlformats.org/officeDocument/2006/relationships/image" Target="../media/image95.png"/><Relationship Id="rId5" Type="http://schemas.openxmlformats.org/officeDocument/2006/relationships/image" Target="../media/image86.png"/><Relationship Id="rId10" Type="http://schemas.openxmlformats.org/officeDocument/2006/relationships/image" Target="../media/image93.png"/><Relationship Id="rId4" Type="http://schemas.openxmlformats.org/officeDocument/2006/relationships/image" Target="../media/image85.png"/><Relationship Id="rId9" Type="http://schemas.openxmlformats.org/officeDocument/2006/relationships/image" Target="../media/image92.png"/></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4.png"/><Relationship Id="rId7"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9.jpg"/></Relationships>
</file>

<file path=ppt/slides/_rels/slide40.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notesSlide" Target="../notesSlides/notesSlide9.xml"/><Relationship Id="rId7" Type="http://schemas.openxmlformats.org/officeDocument/2006/relationships/image" Target="../media/image35.svg"/><Relationship Id="rId12" Type="http://schemas.openxmlformats.org/officeDocument/2006/relationships/image" Target="../media/image40.svg"/><Relationship Id="rId2" Type="http://schemas.openxmlformats.org/officeDocument/2006/relationships/slideLayout" Target="../slideLayouts/slideLayout10.xml"/><Relationship Id="rId1" Type="http://schemas.openxmlformats.org/officeDocument/2006/relationships/tags" Target="../tags/tag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1.jpe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0.emf"/><Relationship Id="rId9" Type="http://schemas.openxmlformats.org/officeDocument/2006/relationships/image" Target="../media/image37.png"/><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7C6A-6A87-735A-138F-38A4218F7FF1}"/>
              </a:ext>
            </a:extLst>
          </p:cNvPr>
          <p:cNvSpPr>
            <a:spLocks noGrp="1"/>
          </p:cNvSpPr>
          <p:nvPr>
            <p:ph type="ctrTitle"/>
          </p:nvPr>
        </p:nvSpPr>
        <p:spPr/>
        <p:txBody>
          <a:bodyPr>
            <a:normAutofit fontScale="90000"/>
          </a:bodyPr>
          <a:lstStyle/>
          <a:p>
            <a:r>
              <a:rPr lang="en-US" dirty="0"/>
              <a:t>Fast Controllable Diffusion Models for </a:t>
            </a:r>
            <a:r>
              <a:rPr lang="en-US" dirty="0" err="1"/>
              <a:t>Undersampled</a:t>
            </a:r>
            <a:r>
              <a:rPr lang="en-US" dirty="0"/>
              <a:t> MRI Reconstruction</a:t>
            </a:r>
          </a:p>
        </p:txBody>
      </p:sp>
      <p:sp>
        <p:nvSpPr>
          <p:cNvPr id="3" name="Subtitle 2">
            <a:extLst>
              <a:ext uri="{FF2B5EF4-FFF2-40B4-BE49-F238E27FC236}">
                <a16:creationId xmlns:a16="http://schemas.microsoft.com/office/drawing/2014/main" id="{654D5819-D79B-2743-9C8F-059CCC3EE7F4}"/>
              </a:ext>
            </a:extLst>
          </p:cNvPr>
          <p:cNvSpPr>
            <a:spLocks noGrp="1"/>
          </p:cNvSpPr>
          <p:nvPr>
            <p:ph type="subTitle" idx="1"/>
          </p:nvPr>
        </p:nvSpPr>
        <p:spPr/>
        <p:txBody>
          <a:bodyPr/>
          <a:lstStyle/>
          <a:p>
            <a:r>
              <a:rPr lang="en-US" dirty="0"/>
              <a:t>Wei Jiang, Zhuang </a:t>
            </a:r>
            <a:r>
              <a:rPr lang="en-US" dirty="0" err="1"/>
              <a:t>Xiong</a:t>
            </a:r>
            <a:r>
              <a:rPr lang="en-US" dirty="0"/>
              <a:t>, Feng Liu, Nan Ye, </a:t>
            </a:r>
            <a:r>
              <a:rPr lang="en-US" dirty="0" err="1"/>
              <a:t>Hongfu</a:t>
            </a:r>
            <a:r>
              <a:rPr lang="en-US" dirty="0"/>
              <a:t> Sun</a:t>
            </a:r>
          </a:p>
          <a:p>
            <a:r>
              <a:rPr lang="en-AU" sz="1800" dirty="0">
                <a:effectLst/>
                <a:latin typeface="NimbusRomNo9L"/>
              </a:rPr>
              <a:t>The University of Queensland, QLD, AUS </a:t>
            </a:r>
            <a:endParaRPr lang="en-AU" dirty="0"/>
          </a:p>
          <a:p>
            <a:endParaRPr lang="en-US" dirty="0"/>
          </a:p>
        </p:txBody>
      </p:sp>
      <p:sp>
        <p:nvSpPr>
          <p:cNvPr id="4" name="Slide Number Placeholder 3">
            <a:extLst>
              <a:ext uri="{FF2B5EF4-FFF2-40B4-BE49-F238E27FC236}">
                <a16:creationId xmlns:a16="http://schemas.microsoft.com/office/drawing/2014/main" id="{6769CEA8-30EE-2997-B92A-80489DB71D97}"/>
              </a:ext>
            </a:extLst>
          </p:cNvPr>
          <p:cNvSpPr>
            <a:spLocks noGrp="1"/>
          </p:cNvSpPr>
          <p:nvPr>
            <p:ph type="sldNum" sz="quarter" idx="18"/>
          </p:nvPr>
        </p:nvSpPr>
        <p:spPr/>
        <p:txBody>
          <a:bodyPr/>
          <a:lstStyle/>
          <a:p>
            <a:fld id="{3DD97BEB-BAEF-0344-9D5C-EC73E478698A}" type="slidenum">
              <a:rPr lang="en-US" smtClean="0"/>
              <a:pPr/>
              <a:t>1</a:t>
            </a:fld>
            <a:endParaRPr lang="en-US" dirty="0"/>
          </a:p>
        </p:txBody>
      </p:sp>
      <p:pic>
        <p:nvPicPr>
          <p:cNvPr id="11" name="Picture 10" descr="A diagram of a brain&#10;&#10;Description automatically generated">
            <a:extLst>
              <a:ext uri="{FF2B5EF4-FFF2-40B4-BE49-F238E27FC236}">
                <a16:creationId xmlns:a16="http://schemas.microsoft.com/office/drawing/2014/main" id="{053BB7E9-71BE-51F1-DBD6-1543ECF02CD7}"/>
              </a:ext>
            </a:extLst>
          </p:cNvPr>
          <p:cNvPicPr>
            <a:picLocks noChangeAspect="1"/>
          </p:cNvPicPr>
          <p:nvPr/>
        </p:nvPicPr>
        <p:blipFill>
          <a:blip r:embed="rId3"/>
          <a:stretch>
            <a:fillRect/>
          </a:stretch>
        </p:blipFill>
        <p:spPr>
          <a:xfrm>
            <a:off x="3492627" y="544775"/>
            <a:ext cx="2830404" cy="1323899"/>
          </a:xfrm>
          <a:prstGeom prst="rect">
            <a:avLst/>
          </a:prstGeom>
        </p:spPr>
      </p:pic>
      <p:pic>
        <p:nvPicPr>
          <p:cNvPr id="13" name="Picture 12" descr="A collage of images of a brain&#10;&#10;Description automatically generated">
            <a:extLst>
              <a:ext uri="{FF2B5EF4-FFF2-40B4-BE49-F238E27FC236}">
                <a16:creationId xmlns:a16="http://schemas.microsoft.com/office/drawing/2014/main" id="{A347F70E-4016-A533-C603-B02EBF2F4C90}"/>
              </a:ext>
            </a:extLst>
          </p:cNvPr>
          <p:cNvPicPr>
            <a:picLocks noChangeAspect="1"/>
          </p:cNvPicPr>
          <p:nvPr/>
        </p:nvPicPr>
        <p:blipFill>
          <a:blip r:embed="rId4"/>
          <a:stretch>
            <a:fillRect/>
          </a:stretch>
        </p:blipFill>
        <p:spPr>
          <a:xfrm>
            <a:off x="278951" y="291590"/>
            <a:ext cx="3014894" cy="1830271"/>
          </a:xfrm>
          <a:prstGeom prst="rect">
            <a:avLst/>
          </a:prstGeom>
        </p:spPr>
      </p:pic>
      <p:pic>
        <p:nvPicPr>
          <p:cNvPr id="15" name="Picture 14" descr="A graph of different colored lines&#10;&#10;Description automatically generated">
            <a:extLst>
              <a:ext uri="{FF2B5EF4-FFF2-40B4-BE49-F238E27FC236}">
                <a16:creationId xmlns:a16="http://schemas.microsoft.com/office/drawing/2014/main" id="{B460223E-E56D-65D4-92CA-0AA86CC61B10}"/>
              </a:ext>
            </a:extLst>
          </p:cNvPr>
          <p:cNvPicPr>
            <a:picLocks noChangeAspect="1"/>
          </p:cNvPicPr>
          <p:nvPr/>
        </p:nvPicPr>
        <p:blipFill>
          <a:blip r:embed="rId5"/>
          <a:stretch>
            <a:fillRect/>
          </a:stretch>
        </p:blipFill>
        <p:spPr>
          <a:xfrm>
            <a:off x="6571293" y="269541"/>
            <a:ext cx="2155968" cy="1874373"/>
          </a:xfrm>
          <a:prstGeom prst="rect">
            <a:avLst/>
          </a:prstGeom>
        </p:spPr>
      </p:pic>
      <p:sp>
        <p:nvSpPr>
          <p:cNvPr id="5" name="TextBox 4">
            <a:extLst>
              <a:ext uri="{FF2B5EF4-FFF2-40B4-BE49-F238E27FC236}">
                <a16:creationId xmlns:a16="http://schemas.microsoft.com/office/drawing/2014/main" id="{D5C11FDA-F39F-B977-BCD5-0278BD487A54}"/>
              </a:ext>
            </a:extLst>
          </p:cNvPr>
          <p:cNvSpPr txBox="1"/>
          <p:nvPr/>
        </p:nvSpPr>
        <p:spPr>
          <a:xfrm>
            <a:off x="1129004" y="4777273"/>
            <a:ext cx="0" cy="0"/>
          </a:xfrm>
          <a:prstGeom prst="rect">
            <a:avLst/>
          </a:prstGeom>
        </p:spPr>
        <p:txBody>
          <a:bodyPr wrap="none" rtlCol="0">
            <a:normAutofit fontScale="25000" lnSpcReduction="20000"/>
          </a:bodyPr>
          <a:lstStyle/>
          <a:p>
            <a:pPr algn="l"/>
            <a:endParaRPr lang="en-US" dirty="0"/>
          </a:p>
        </p:txBody>
      </p:sp>
    </p:spTree>
    <p:extLst>
      <p:ext uri="{BB962C8B-B14F-4D97-AF65-F5344CB8AC3E}">
        <p14:creationId xmlns:p14="http://schemas.microsoft.com/office/powerpoint/2010/main" val="1171576272"/>
      </p:ext>
    </p:extLst>
  </p:cSld>
  <p:clrMapOvr>
    <a:masterClrMapping/>
  </p:clrMapOvr>
  <mc:AlternateContent xmlns:mc="http://schemas.openxmlformats.org/markup-compatibility/2006" xmlns:p14="http://schemas.microsoft.com/office/powerpoint/2010/main">
    <mc:Choice Requires="p14">
      <p:transition spd="slow" p14:dur="2000" advTm="1899"/>
    </mc:Choice>
    <mc:Fallback xmlns="">
      <p:transition spd="slow" advTm="189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a:spcBef>
                <a:spcPts val="1200"/>
              </a:spcBef>
              <a:spcAft>
                <a:spcPts val="600"/>
              </a:spcAft>
            </a:pPr>
            <a:r>
              <a:rPr lang="en-US" dirty="0"/>
              <a:t>Denoising process</a:t>
            </a:r>
          </a:p>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10</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Background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Diffusion Models</a:t>
            </a:r>
          </a:p>
        </p:txBody>
      </p:sp>
      <p:pic>
        <p:nvPicPr>
          <p:cNvPr id="10" name="Picture 9">
            <a:extLst>
              <a:ext uri="{FF2B5EF4-FFF2-40B4-BE49-F238E27FC236}">
                <a16:creationId xmlns:a16="http://schemas.microsoft.com/office/drawing/2014/main" id="{F88A8369-ADE1-F88F-CBCE-7D19E9F91422}"/>
              </a:ext>
            </a:extLst>
          </p:cNvPr>
          <p:cNvPicPr>
            <a:picLocks noChangeAspect="1"/>
          </p:cNvPicPr>
          <p:nvPr/>
        </p:nvPicPr>
        <p:blipFill>
          <a:blip r:embed="rId3"/>
          <a:stretch>
            <a:fillRect/>
          </a:stretch>
        </p:blipFill>
        <p:spPr>
          <a:xfrm>
            <a:off x="1583247" y="1624027"/>
            <a:ext cx="5283200" cy="495300"/>
          </a:xfrm>
          <a:prstGeom prst="rect">
            <a:avLst/>
          </a:prstGeom>
        </p:spPr>
      </p:pic>
      <p:grpSp>
        <p:nvGrpSpPr>
          <p:cNvPr id="34" name="Group 33">
            <a:extLst>
              <a:ext uri="{FF2B5EF4-FFF2-40B4-BE49-F238E27FC236}">
                <a16:creationId xmlns:a16="http://schemas.microsoft.com/office/drawing/2014/main" id="{6C56DA42-E209-3995-2A59-42D8CEB21B50}"/>
              </a:ext>
            </a:extLst>
          </p:cNvPr>
          <p:cNvGrpSpPr/>
          <p:nvPr/>
        </p:nvGrpSpPr>
        <p:grpSpPr>
          <a:xfrm>
            <a:off x="687108" y="2296686"/>
            <a:ext cx="7415001" cy="3043656"/>
            <a:chOff x="687108" y="2296686"/>
            <a:chExt cx="7415001" cy="3043656"/>
          </a:xfrm>
        </p:grpSpPr>
        <p:sp>
          <p:nvSpPr>
            <p:cNvPr id="6" name="TextBox 5">
              <a:extLst>
                <a:ext uri="{FF2B5EF4-FFF2-40B4-BE49-F238E27FC236}">
                  <a16:creationId xmlns:a16="http://schemas.microsoft.com/office/drawing/2014/main" id="{1271866F-2827-88CE-63F7-ABF6E35C6857}"/>
                </a:ext>
              </a:extLst>
            </p:cNvPr>
            <p:cNvSpPr txBox="1"/>
            <p:nvPr/>
          </p:nvSpPr>
          <p:spPr>
            <a:xfrm>
              <a:off x="4214954" y="496781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4697554" y="4929710"/>
              <a:ext cx="0" cy="0"/>
            </a:xfrm>
            <a:prstGeom prst="rect">
              <a:avLst/>
            </a:prstGeom>
          </p:spPr>
          <p:txBody>
            <a:bodyPr wrap="none" rtlCol="0">
              <a:normAutofit fontScale="25000" lnSpcReduction="20000"/>
            </a:bodyPr>
            <a:lstStyle/>
            <a:p>
              <a:pPr algn="l"/>
              <a:endParaRPr lang="en-US" dirty="0"/>
            </a:p>
          </p:txBody>
        </p:sp>
        <p:pic>
          <p:nvPicPr>
            <p:cNvPr id="89" name="M_0">
              <a:extLst>
                <a:ext uri="{FF2B5EF4-FFF2-40B4-BE49-F238E27FC236}">
                  <a16:creationId xmlns:a16="http://schemas.microsoft.com/office/drawing/2014/main" id="{9B4FA7E2-62CB-7C59-0D2A-A314D53843F9}"/>
                </a:ext>
              </a:extLst>
            </p:cNvPr>
            <p:cNvPicPr>
              <a:picLocks noChangeAspect="1"/>
            </p:cNvPicPr>
            <p:nvPr/>
          </p:nvPicPr>
          <p:blipFill>
            <a:blip r:embed="rId4"/>
            <a:stretch>
              <a:fillRect/>
            </a:stretch>
          </p:blipFill>
          <p:spPr>
            <a:xfrm>
              <a:off x="7103644" y="2383995"/>
              <a:ext cx="805337" cy="2106458"/>
            </a:xfrm>
            <a:prstGeom prst="rect">
              <a:avLst/>
            </a:prstGeom>
          </p:spPr>
        </p:pic>
        <p:sp>
          <p:nvSpPr>
            <p:cNvPr id="12" name="arr1">
              <a:extLst>
                <a:ext uri="{FF2B5EF4-FFF2-40B4-BE49-F238E27FC236}">
                  <a16:creationId xmlns:a16="http://schemas.microsoft.com/office/drawing/2014/main" id="{13C4CD23-04A9-9D42-3013-2B1FBA40506C}"/>
                </a:ext>
              </a:extLst>
            </p:cNvPr>
            <p:cNvSpPr/>
            <p:nvPr/>
          </p:nvSpPr>
          <p:spPr>
            <a:xfrm>
              <a:off x="6373232" y="3251173"/>
              <a:ext cx="435444" cy="35024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arr2">
              <a:extLst>
                <a:ext uri="{FF2B5EF4-FFF2-40B4-BE49-F238E27FC236}">
                  <a16:creationId xmlns:a16="http://schemas.microsoft.com/office/drawing/2014/main" id="{10253B02-6E0B-A971-3DE7-FC6E63B89D99}"/>
                </a:ext>
              </a:extLst>
            </p:cNvPr>
            <p:cNvGrpSpPr/>
            <p:nvPr/>
          </p:nvGrpSpPr>
          <p:grpSpPr>
            <a:xfrm>
              <a:off x="3248141" y="3243737"/>
              <a:ext cx="1520528" cy="356531"/>
              <a:chOff x="4950634" y="3368782"/>
              <a:chExt cx="1707883" cy="400462"/>
            </a:xfrm>
          </p:grpSpPr>
          <p:sp>
            <p:nvSpPr>
              <p:cNvPr id="14" name="Right Arrow 13">
                <a:extLst>
                  <a:ext uri="{FF2B5EF4-FFF2-40B4-BE49-F238E27FC236}">
                    <a16:creationId xmlns:a16="http://schemas.microsoft.com/office/drawing/2014/main" id="{0F9721B5-B670-B6C5-75A3-80F21DE2C2AC}"/>
                  </a:ext>
                </a:extLst>
              </p:cNvPr>
              <p:cNvSpPr/>
              <p:nvPr/>
            </p:nvSpPr>
            <p:spPr>
              <a:xfrm>
                <a:off x="4950634" y="3368782"/>
                <a:ext cx="489098" cy="393405"/>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489311-8143-F478-CCD5-AA6F7975D5F0}"/>
                  </a:ext>
                </a:extLst>
              </p:cNvPr>
              <p:cNvSpPr/>
              <p:nvPr/>
            </p:nvSpPr>
            <p:spPr>
              <a:xfrm>
                <a:off x="5563026" y="3508747"/>
                <a:ext cx="127591" cy="127591"/>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2F22957-11D7-1404-FF32-51392891B268}"/>
                  </a:ext>
                </a:extLst>
              </p:cNvPr>
              <p:cNvSpPr/>
              <p:nvPr/>
            </p:nvSpPr>
            <p:spPr>
              <a:xfrm>
                <a:off x="5747324" y="3508747"/>
                <a:ext cx="127591" cy="127591"/>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39138B-8887-D277-C0F5-5B275276FBE1}"/>
                  </a:ext>
                </a:extLst>
              </p:cNvPr>
              <p:cNvSpPr/>
              <p:nvPr/>
            </p:nvSpPr>
            <p:spPr>
              <a:xfrm>
                <a:off x="5931621" y="3508747"/>
                <a:ext cx="127591" cy="127591"/>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AC8F1BC-15D5-58E1-A0E3-C9F668D6B369}"/>
                  </a:ext>
                </a:extLst>
              </p:cNvPr>
              <p:cNvSpPr/>
              <p:nvPr/>
            </p:nvSpPr>
            <p:spPr>
              <a:xfrm>
                <a:off x="6169419" y="3375839"/>
                <a:ext cx="489098" cy="393405"/>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9017E66E-0453-9E39-4C52-2F75C52636BF}"/>
                </a:ext>
              </a:extLst>
            </p:cNvPr>
            <p:cNvPicPr>
              <a:picLocks noChangeAspect="1"/>
            </p:cNvPicPr>
            <p:nvPr/>
          </p:nvPicPr>
          <p:blipFill>
            <a:blip r:embed="rId5"/>
            <a:stretch>
              <a:fillRect/>
            </a:stretch>
          </p:blipFill>
          <p:spPr>
            <a:xfrm>
              <a:off x="4993932" y="2322881"/>
              <a:ext cx="1355800" cy="2342205"/>
            </a:xfrm>
            <a:prstGeom prst="rect">
              <a:avLst/>
            </a:prstGeom>
          </p:spPr>
        </p:pic>
        <p:pic>
          <p:nvPicPr>
            <p:cNvPr id="13" name="Graphic 12">
              <a:extLst>
                <a:ext uri="{FF2B5EF4-FFF2-40B4-BE49-F238E27FC236}">
                  <a16:creationId xmlns:a16="http://schemas.microsoft.com/office/drawing/2014/main" id="{E69A18B1-D44F-90BD-8535-D34E58F934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108" y="2296686"/>
              <a:ext cx="2352334" cy="234220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0E1553-C36B-770D-3CDA-C4132890A3D3}"/>
                    </a:ext>
                  </a:extLst>
                </p:cNvPr>
                <p:cNvSpPr txBox="1"/>
                <p:nvPr/>
              </p:nvSpPr>
              <p:spPr>
                <a:xfrm>
                  <a:off x="7187709" y="4425942"/>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9" name="TextBox 8">
                  <a:extLst>
                    <a:ext uri="{FF2B5EF4-FFF2-40B4-BE49-F238E27FC236}">
                      <a16:creationId xmlns:a16="http://schemas.microsoft.com/office/drawing/2014/main" id="{0A0E1553-C36B-770D-3CDA-C4132890A3D3}"/>
                    </a:ext>
                  </a:extLst>
                </p:cNvPr>
                <p:cNvSpPr txBox="1">
                  <a:spLocks noRot="1" noChangeAspect="1" noMove="1" noResize="1" noEditPoints="1" noAdjustHandles="1" noChangeArrowheads="1" noChangeShapeType="1" noTextEdit="1"/>
                </p:cNvSpPr>
                <p:nvPr/>
              </p:nvSpPr>
              <p:spPr>
                <a:xfrm>
                  <a:off x="7187709" y="4425942"/>
                  <a:ext cx="914400" cy="9144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ED0EC6C-CC82-4F75-1EF3-A2C0F67EA711}"/>
                    </a:ext>
                  </a:extLst>
                </p:cNvPr>
                <p:cNvSpPr txBox="1"/>
                <p:nvPr/>
              </p:nvSpPr>
              <p:spPr>
                <a:xfrm>
                  <a:off x="5147562" y="4425942"/>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1" name="TextBox 10">
                  <a:extLst>
                    <a:ext uri="{FF2B5EF4-FFF2-40B4-BE49-F238E27FC236}">
                      <a16:creationId xmlns:a16="http://schemas.microsoft.com/office/drawing/2014/main" id="{AED0EC6C-CC82-4F75-1EF3-A2C0F67EA711}"/>
                    </a:ext>
                  </a:extLst>
                </p:cNvPr>
                <p:cNvSpPr txBox="1">
                  <a:spLocks noRot="1" noChangeAspect="1" noMove="1" noResize="1" noEditPoints="1" noAdjustHandles="1" noChangeArrowheads="1" noChangeShapeType="1" noTextEdit="1"/>
                </p:cNvSpPr>
                <p:nvPr/>
              </p:nvSpPr>
              <p:spPr>
                <a:xfrm>
                  <a:off x="5147562" y="4425942"/>
                  <a:ext cx="914400" cy="91440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2A4EE62-0409-9AF1-6400-03AA023A4268}"/>
                    </a:ext>
                  </a:extLst>
                </p:cNvPr>
                <p:cNvSpPr txBox="1"/>
                <p:nvPr/>
              </p:nvSpPr>
              <p:spPr>
                <a:xfrm>
                  <a:off x="1235019" y="4425942"/>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𝑇</m:t>
                            </m:r>
                          </m:sub>
                        </m:sSub>
                      </m:oMath>
                    </m:oMathPara>
                  </a14:m>
                  <a:endParaRPr lang="en-US" dirty="0"/>
                </a:p>
              </p:txBody>
            </p:sp>
          </mc:Choice>
          <mc:Fallback xmlns="">
            <p:sp>
              <p:nvSpPr>
                <p:cNvPr id="22" name="TextBox 21">
                  <a:extLst>
                    <a:ext uri="{FF2B5EF4-FFF2-40B4-BE49-F238E27FC236}">
                      <a16:creationId xmlns:a16="http://schemas.microsoft.com/office/drawing/2014/main" id="{D2A4EE62-0409-9AF1-6400-03AA023A4268}"/>
                    </a:ext>
                  </a:extLst>
                </p:cNvPr>
                <p:cNvSpPr txBox="1">
                  <a:spLocks noRot="1" noChangeAspect="1" noMove="1" noResize="1" noEditPoints="1" noAdjustHandles="1" noChangeArrowheads="1" noChangeShapeType="1" noTextEdit="1"/>
                </p:cNvSpPr>
                <p:nvPr/>
              </p:nvSpPr>
              <p:spPr>
                <a:xfrm>
                  <a:off x="1235019" y="4425942"/>
                  <a:ext cx="914400" cy="914400"/>
                </a:xfrm>
                <a:prstGeom prst="rect">
                  <a:avLst/>
                </a:prstGeom>
                <a:blipFill>
                  <a:blip r:embed="rId10"/>
                  <a:stretch>
                    <a:fillRect/>
                  </a:stretch>
                </a:blipFill>
              </p:spPr>
              <p:txBody>
                <a:bodyPr/>
                <a:lstStyle/>
                <a:p>
                  <a:r>
                    <a:rPr lang="en-US">
                      <a:noFill/>
                    </a:rPr>
                    <a:t> </a:t>
                  </a:r>
                </a:p>
              </p:txBody>
            </p:sp>
          </mc:Fallback>
        </mc:AlternateContent>
      </p:grpSp>
      <p:grpSp>
        <p:nvGrpSpPr>
          <p:cNvPr id="35" name="Group 34">
            <a:extLst>
              <a:ext uri="{FF2B5EF4-FFF2-40B4-BE49-F238E27FC236}">
                <a16:creationId xmlns:a16="http://schemas.microsoft.com/office/drawing/2014/main" id="{BB1B353B-C14C-49F5-6B4A-EDAEB6771EEF}"/>
              </a:ext>
            </a:extLst>
          </p:cNvPr>
          <p:cNvGrpSpPr/>
          <p:nvPr/>
        </p:nvGrpSpPr>
        <p:grpSpPr>
          <a:xfrm>
            <a:off x="1156109" y="2775316"/>
            <a:ext cx="6057516" cy="528680"/>
            <a:chOff x="1156109" y="2775316"/>
            <a:chExt cx="6057516" cy="528680"/>
          </a:xfrm>
        </p:grpSpPr>
        <p:sp>
          <p:nvSpPr>
            <p:cNvPr id="15" name="5-point Star 14">
              <a:extLst>
                <a:ext uri="{FF2B5EF4-FFF2-40B4-BE49-F238E27FC236}">
                  <a16:creationId xmlns:a16="http://schemas.microsoft.com/office/drawing/2014/main" id="{486CC60D-C7BE-D2BA-BA98-0A48B3E3FCFF}"/>
                </a:ext>
              </a:extLst>
            </p:cNvPr>
            <p:cNvSpPr>
              <a:spLocks/>
            </p:cNvSpPr>
            <p:nvPr/>
          </p:nvSpPr>
          <p:spPr>
            <a:xfrm>
              <a:off x="1156109" y="2775316"/>
              <a:ext cx="157819" cy="144000"/>
            </a:xfrm>
            <a:prstGeom prst="star5">
              <a:avLst/>
            </a:prstGeom>
            <a:solidFill>
              <a:srgbClr val="FF0000"/>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5-point Star 16">
              <a:extLst>
                <a:ext uri="{FF2B5EF4-FFF2-40B4-BE49-F238E27FC236}">
                  <a16:creationId xmlns:a16="http://schemas.microsoft.com/office/drawing/2014/main" id="{12FF2AD1-B61B-451C-F9B0-6CA4753361DA}"/>
                </a:ext>
              </a:extLst>
            </p:cNvPr>
            <p:cNvSpPr>
              <a:spLocks/>
            </p:cNvSpPr>
            <p:nvPr/>
          </p:nvSpPr>
          <p:spPr>
            <a:xfrm>
              <a:off x="5156969" y="3027916"/>
              <a:ext cx="157819" cy="144000"/>
            </a:xfrm>
            <a:prstGeom prst="star5">
              <a:avLst/>
            </a:prstGeom>
            <a:solidFill>
              <a:srgbClr val="FF0000"/>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a:extLst>
                <a:ext uri="{FF2B5EF4-FFF2-40B4-BE49-F238E27FC236}">
                  <a16:creationId xmlns:a16="http://schemas.microsoft.com/office/drawing/2014/main" id="{1A5B7BF0-A28C-51F6-6AAD-04173BB54109}"/>
                </a:ext>
              </a:extLst>
            </p:cNvPr>
            <p:cNvSpPr>
              <a:spLocks/>
            </p:cNvSpPr>
            <p:nvPr/>
          </p:nvSpPr>
          <p:spPr>
            <a:xfrm>
              <a:off x="7055806" y="3159996"/>
              <a:ext cx="157819" cy="144000"/>
            </a:xfrm>
            <a:prstGeom prst="star5">
              <a:avLst/>
            </a:prstGeom>
            <a:solidFill>
              <a:srgbClr val="FF0000"/>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8C2CF0F4-6F40-B1AD-3C9B-9AB3647D2397}"/>
              </a:ext>
            </a:extLst>
          </p:cNvPr>
          <p:cNvGrpSpPr/>
          <p:nvPr/>
        </p:nvGrpSpPr>
        <p:grpSpPr>
          <a:xfrm>
            <a:off x="5355668" y="1244142"/>
            <a:ext cx="1017564" cy="821109"/>
            <a:chOff x="5355668" y="1244142"/>
            <a:chExt cx="1017564" cy="821109"/>
          </a:xfrm>
        </p:grpSpPr>
        <p:sp>
          <p:nvSpPr>
            <p:cNvPr id="25" name="TextBox 24">
              <a:extLst>
                <a:ext uri="{FF2B5EF4-FFF2-40B4-BE49-F238E27FC236}">
                  <a16:creationId xmlns:a16="http://schemas.microsoft.com/office/drawing/2014/main" id="{6B29A277-4D0B-D319-60D6-BABDF0A0F744}"/>
                </a:ext>
              </a:extLst>
            </p:cNvPr>
            <p:cNvSpPr txBox="1"/>
            <p:nvPr/>
          </p:nvSpPr>
          <p:spPr>
            <a:xfrm>
              <a:off x="5458832" y="1244142"/>
              <a:ext cx="914400" cy="256739"/>
            </a:xfrm>
            <a:prstGeom prst="rect">
              <a:avLst/>
            </a:prstGeom>
          </p:spPr>
          <p:txBody>
            <a:bodyPr wrap="none" rtlCol="0">
              <a:normAutofit fontScale="92500" lnSpcReduction="20000"/>
            </a:bodyPr>
            <a:lstStyle/>
            <a:p>
              <a:pPr algn="l"/>
              <a:r>
                <a:rPr lang="en-US" sz="1400" b="1" dirty="0">
                  <a:solidFill>
                    <a:srgbClr val="C00000"/>
                  </a:solidFill>
                </a:rPr>
                <a:t>Estimated by model</a:t>
              </a:r>
            </a:p>
          </p:txBody>
        </p:sp>
        <p:sp>
          <p:nvSpPr>
            <p:cNvPr id="27" name="Rounded Rectangle 26">
              <a:extLst>
                <a:ext uri="{FF2B5EF4-FFF2-40B4-BE49-F238E27FC236}">
                  <a16:creationId xmlns:a16="http://schemas.microsoft.com/office/drawing/2014/main" id="{99CC91CA-FAD5-6FAA-1E23-455447427A04}"/>
                </a:ext>
              </a:extLst>
            </p:cNvPr>
            <p:cNvSpPr/>
            <p:nvPr/>
          </p:nvSpPr>
          <p:spPr>
            <a:xfrm>
              <a:off x="5355668" y="1760621"/>
              <a:ext cx="810670" cy="304630"/>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Curved Connector 30">
              <a:extLst>
                <a:ext uri="{FF2B5EF4-FFF2-40B4-BE49-F238E27FC236}">
                  <a16:creationId xmlns:a16="http://schemas.microsoft.com/office/drawing/2014/main" id="{00BFAE8D-7E8B-3E6D-5C44-66E4079060BD}"/>
                </a:ext>
              </a:extLst>
            </p:cNvPr>
            <p:cNvCxnSpPr>
              <a:cxnSpLocks/>
              <a:stCxn id="25" idx="2"/>
              <a:endCxn id="27" idx="0"/>
            </p:cNvCxnSpPr>
            <p:nvPr/>
          </p:nvCxnSpPr>
          <p:spPr>
            <a:xfrm rot="5400000">
              <a:off x="5708648" y="1553237"/>
              <a:ext cx="259740" cy="155029"/>
            </a:xfrm>
            <a:prstGeom prst="curvedConnector3">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2226406"/>
      </p:ext>
    </p:extLst>
  </p:cSld>
  <p:clrMapOvr>
    <a:masterClrMapping/>
  </p:clrMapOvr>
  <mc:AlternateContent xmlns:mc="http://schemas.openxmlformats.org/markup-compatibility/2006" xmlns:p14="http://schemas.microsoft.com/office/powerpoint/2010/main">
    <mc:Choice Requires="p14">
      <p:transition spd="slow" p14:dur="2000" advTm="21753"/>
    </mc:Choice>
    <mc:Fallback xmlns="">
      <p:transition spd="slow" advTm="217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heckerboard(across)">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par>
                          <p:cTn id="13" fill="hold">
                            <p:stCondLst>
                              <p:cond delay="500"/>
                            </p:stCondLst>
                            <p:childTnLst>
                              <p:par>
                                <p:cTn id="14" presetID="22" presetClass="entr" presetSubtype="8" fill="hold" nodeType="afterEffect">
                                  <p:stCondLst>
                                    <p:cond delay="5000"/>
                                  </p:stCondLst>
                                  <p:childTnLst>
                                    <p:set>
                                      <p:cBhvr>
                                        <p:cTn id="15" dur="1" fill="hold">
                                          <p:stCondLst>
                                            <p:cond delay="0"/>
                                          </p:stCondLst>
                                        </p:cTn>
                                        <p:tgtEl>
                                          <p:spTgt spid="35"/>
                                        </p:tgtEl>
                                        <p:attrNameLst>
                                          <p:attrName>style.visibility</p:attrName>
                                        </p:attrNameLst>
                                      </p:cBhvr>
                                      <p:to>
                                        <p:strVal val="visible"/>
                                      </p:to>
                                    </p:set>
                                    <p:animEffect transition="in" filter="wipe(left)">
                                      <p:cBhvr>
                                        <p:cTn id="16"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0" indent="0">
              <a:spcBef>
                <a:spcPts val="1200"/>
              </a:spcBef>
              <a:spcAft>
                <a:spcPts val="600"/>
              </a:spcAft>
              <a:buNone/>
            </a:pPr>
            <a:endParaRPr lang="en-US" dirty="0"/>
          </a:p>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11</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The Inpainting Example</a:t>
            </a:r>
          </a:p>
        </p:txBody>
      </p:sp>
      <p:sp>
        <p:nvSpPr>
          <p:cNvPr id="6" name="TextBox 5">
            <a:extLst>
              <a:ext uri="{FF2B5EF4-FFF2-40B4-BE49-F238E27FC236}">
                <a16:creationId xmlns:a16="http://schemas.microsoft.com/office/drawing/2014/main" id="{1271866F-2827-88CE-63F7-ABF6E35C6857}"/>
              </a:ext>
            </a:extLst>
          </p:cNvPr>
          <p:cNvSpPr txBox="1"/>
          <p:nvPr/>
        </p:nvSpPr>
        <p:spPr>
          <a:xfrm>
            <a:off x="3873081" y="4671998"/>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4355681" y="4633898"/>
            <a:ext cx="0" cy="0"/>
          </a:xfrm>
          <a:prstGeom prst="rect">
            <a:avLst/>
          </a:prstGeom>
        </p:spPr>
        <p:txBody>
          <a:bodyPr wrap="none" rtlCol="0">
            <a:normAutofit fontScale="25000" lnSpcReduction="20000"/>
          </a:bodyPr>
          <a:lstStyle/>
          <a:p>
            <a:pPr algn="l"/>
            <a:endParaRPr lang="en-US" dirty="0"/>
          </a:p>
        </p:txBody>
      </p:sp>
      <p:pic>
        <p:nvPicPr>
          <p:cNvPr id="26" name="Picture 25" descr="A dog sitting on a sidewalk&#10;&#10;Description automatically generated">
            <a:extLst>
              <a:ext uri="{FF2B5EF4-FFF2-40B4-BE49-F238E27FC236}">
                <a16:creationId xmlns:a16="http://schemas.microsoft.com/office/drawing/2014/main" id="{F45B490A-6D09-839E-E9E7-ACE4CC047A86}"/>
              </a:ext>
            </a:extLst>
          </p:cNvPr>
          <p:cNvPicPr>
            <a:picLocks noChangeAspect="1"/>
          </p:cNvPicPr>
          <p:nvPr/>
        </p:nvPicPr>
        <p:blipFill>
          <a:blip r:embed="rId4"/>
          <a:stretch>
            <a:fillRect/>
          </a:stretch>
        </p:blipFill>
        <p:spPr>
          <a:xfrm>
            <a:off x="2956659" y="2371716"/>
            <a:ext cx="1570123" cy="1570123"/>
          </a:xfrm>
          <a:prstGeom prst="rect">
            <a:avLst/>
          </a:prstGeom>
          <a:ln w="25400">
            <a:solidFill>
              <a:srgbClr val="FF0000"/>
            </a:solidFill>
          </a:ln>
        </p:spPr>
      </p:pic>
      <p:pic>
        <p:nvPicPr>
          <p:cNvPr id="10" name="Picture 9" descr="A dog sitting on the ground&#10;&#10;Description automatically generated">
            <a:extLst>
              <a:ext uri="{FF2B5EF4-FFF2-40B4-BE49-F238E27FC236}">
                <a16:creationId xmlns:a16="http://schemas.microsoft.com/office/drawing/2014/main" id="{84A5F9F7-D7F0-2C2A-DB53-46573EA146B5}"/>
              </a:ext>
            </a:extLst>
          </p:cNvPr>
          <p:cNvPicPr>
            <a:picLocks noChangeAspect="1"/>
          </p:cNvPicPr>
          <p:nvPr/>
        </p:nvPicPr>
        <p:blipFill>
          <a:blip r:embed="rId5"/>
          <a:stretch>
            <a:fillRect/>
          </a:stretch>
        </p:blipFill>
        <p:spPr>
          <a:xfrm>
            <a:off x="768949" y="2371717"/>
            <a:ext cx="1570124" cy="1570124"/>
          </a:xfrm>
          <a:prstGeom prst="rect">
            <a:avLst/>
          </a:prstGeom>
          <a:ln w="25400">
            <a:solidFill>
              <a:srgbClr val="00B0F0"/>
            </a:solidFill>
          </a:ln>
        </p:spPr>
      </p:pic>
      <p:sp>
        <p:nvSpPr>
          <p:cNvPr id="16" name="TextBox 15">
            <a:extLst>
              <a:ext uri="{FF2B5EF4-FFF2-40B4-BE49-F238E27FC236}">
                <a16:creationId xmlns:a16="http://schemas.microsoft.com/office/drawing/2014/main" id="{6928DDCD-E4B6-3ACB-075D-BED6BA6CF333}"/>
              </a:ext>
            </a:extLst>
          </p:cNvPr>
          <p:cNvSpPr txBox="1"/>
          <p:nvPr/>
        </p:nvSpPr>
        <p:spPr>
          <a:xfrm>
            <a:off x="1096811" y="1992432"/>
            <a:ext cx="914400" cy="914400"/>
          </a:xfrm>
          <a:prstGeom prst="rect">
            <a:avLst/>
          </a:prstGeom>
        </p:spPr>
        <p:txBody>
          <a:bodyPr wrap="none" rtlCol="0">
            <a:normAutofit/>
          </a:bodyPr>
          <a:lstStyle/>
          <a:p>
            <a:pPr algn="ctr"/>
            <a:r>
              <a:rPr lang="en-US" dirty="0"/>
              <a:t>input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C9339E7-2419-CB25-B62C-BECC3FEDF450}"/>
                  </a:ext>
                </a:extLst>
              </p:cNvPr>
              <p:cNvSpPr txBox="1"/>
              <p:nvPr/>
            </p:nvSpPr>
            <p:spPr>
              <a:xfrm>
                <a:off x="3268451" y="2009518"/>
                <a:ext cx="914400"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𝑥</m:t>
                              </m:r>
                            </m:e>
                          </m:acc>
                        </m:e>
                        <m:sub>
                          <m:r>
                            <a:rPr lang="en-AU" b="0" i="1" smtClean="0">
                              <a:latin typeface="Cambria Math" panose="02040503050406030204" pitchFamily="18" charset="0"/>
                            </a:rPr>
                            <m:t>0</m:t>
                          </m:r>
                        </m:sub>
                      </m:sSub>
                    </m:oMath>
                  </m:oMathPara>
                </a14:m>
                <a:endParaRPr lang="en-US" dirty="0"/>
              </a:p>
            </p:txBody>
          </p:sp>
        </mc:Choice>
        <mc:Fallback xmlns="">
          <p:sp>
            <p:nvSpPr>
              <p:cNvPr id="18" name="TextBox 17">
                <a:extLst>
                  <a:ext uri="{FF2B5EF4-FFF2-40B4-BE49-F238E27FC236}">
                    <a16:creationId xmlns:a16="http://schemas.microsoft.com/office/drawing/2014/main" id="{FC9339E7-2419-CB25-B62C-BECC3FEDF450}"/>
                  </a:ext>
                </a:extLst>
              </p:cNvPr>
              <p:cNvSpPr txBox="1">
                <a:spLocks noRot="1" noChangeAspect="1" noMove="1" noResize="1" noEditPoints="1" noAdjustHandles="1" noChangeArrowheads="1" noChangeShapeType="1" noTextEdit="1"/>
              </p:cNvSpPr>
              <p:nvPr/>
            </p:nvSpPr>
            <p:spPr>
              <a:xfrm>
                <a:off x="3268451" y="2009518"/>
                <a:ext cx="914400" cy="914400"/>
              </a:xfrm>
              <a:prstGeom prst="rect">
                <a:avLst/>
              </a:prstGeom>
              <a:blipFill>
                <a:blip r:embed="rId9"/>
                <a:stretch>
                  <a:fillRect/>
                </a:stretch>
              </a:blipFill>
            </p:spPr>
            <p:txBody>
              <a:bodyPr/>
              <a:lstStyle/>
              <a:p>
                <a:r>
                  <a:rPr lang="en-US">
                    <a:noFill/>
                  </a:rPr>
                  <a:t> </a:t>
                </a:r>
              </a:p>
            </p:txBody>
          </p:sp>
        </mc:Fallback>
      </mc:AlternateContent>
      <p:grpSp>
        <p:nvGrpSpPr>
          <p:cNvPr id="53" name="equation">
            <a:extLst>
              <a:ext uri="{FF2B5EF4-FFF2-40B4-BE49-F238E27FC236}">
                <a16:creationId xmlns:a16="http://schemas.microsoft.com/office/drawing/2014/main" id="{5C1EA987-8560-D0E9-59AF-925CC78636B2}"/>
              </a:ext>
            </a:extLst>
          </p:cNvPr>
          <p:cNvGrpSpPr/>
          <p:nvPr/>
        </p:nvGrpSpPr>
        <p:grpSpPr>
          <a:xfrm>
            <a:off x="4449968" y="2082785"/>
            <a:ext cx="4069870" cy="1885290"/>
            <a:chOff x="4791841" y="2515757"/>
            <a:chExt cx="4069870" cy="1885290"/>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B5F0319-43FC-1565-8677-7C680B634534}"/>
                    </a:ext>
                  </a:extLst>
                </p:cNvPr>
                <p:cNvSpPr txBox="1"/>
                <p:nvPr/>
              </p:nvSpPr>
              <p:spPr>
                <a:xfrm>
                  <a:off x="5569716" y="2515757"/>
                  <a:ext cx="1223339"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r>
                          <a:rPr lang="en-AU" sz="1400" b="0" i="1" smtClean="0">
                            <a:latin typeface="Cambria Math" panose="02040503050406030204" pitchFamily="18" charset="0"/>
                          </a:rPr>
                          <m:t>𝑚</m:t>
                        </m:r>
                        <m:r>
                          <a:rPr lang="en-AU" sz="1400" b="0" i="1" smtClean="0">
                            <a:latin typeface="Cambria Math" panose="02040503050406030204" pitchFamily="18" charset="0"/>
                            <a:ea typeface="Cambria Math" panose="02040503050406030204" pitchFamily="18" charset="0"/>
                          </a:rPr>
                          <m:t>⨀</m:t>
                        </m:r>
                        <m:sSubSup>
                          <m:sSubSupPr>
                            <m:ctrlPr>
                              <a:rPr lang="en-AU" sz="1400" b="0" i="1" smtClean="0">
                                <a:latin typeface="Cambria Math" panose="02040503050406030204" pitchFamily="18" charset="0"/>
                              </a:rPr>
                            </m:ctrlPr>
                          </m:sSubSupPr>
                          <m:e>
                            <m:r>
                              <a:rPr lang="en-AU" sz="1400" b="0" i="1" smtClean="0">
                                <a:latin typeface="Cambria Math" panose="02040503050406030204" pitchFamily="18" charset="0"/>
                              </a:rPr>
                              <m:t>𝑥</m:t>
                            </m:r>
                          </m:e>
                          <m:sub>
                            <m:r>
                              <a:rPr lang="en-AU" sz="1400" b="0" i="1" smtClean="0">
                                <a:latin typeface="Cambria Math" panose="02040503050406030204" pitchFamily="18" charset="0"/>
                              </a:rPr>
                              <m:t>0</m:t>
                            </m:r>
                          </m:sub>
                          <m:sup>
                            <m:r>
                              <m:rPr>
                                <m:sty m:val="p"/>
                              </m:rPr>
                              <a:rPr lang="en-AU" sz="1400" b="0" i="0" smtClean="0">
                                <a:latin typeface="Cambria Math" panose="02040503050406030204" pitchFamily="18" charset="0"/>
                              </a:rPr>
                              <m:t>known</m:t>
                            </m:r>
                          </m:sup>
                        </m:sSubSup>
                      </m:oMath>
                    </m:oMathPara>
                  </a14:m>
                  <a:endParaRPr lang="en-US" sz="1400" dirty="0"/>
                </a:p>
              </p:txBody>
            </p:sp>
          </mc:Choice>
          <mc:Fallback xmlns="">
            <p:sp>
              <p:nvSpPr>
                <p:cNvPr id="19" name="TextBox 18">
                  <a:extLst>
                    <a:ext uri="{FF2B5EF4-FFF2-40B4-BE49-F238E27FC236}">
                      <a16:creationId xmlns:a16="http://schemas.microsoft.com/office/drawing/2014/main" id="{AB5F0319-43FC-1565-8677-7C680B634534}"/>
                    </a:ext>
                  </a:extLst>
                </p:cNvPr>
                <p:cNvSpPr txBox="1">
                  <a:spLocks noRot="1" noChangeAspect="1" noMove="1" noResize="1" noEditPoints="1" noAdjustHandles="1" noChangeArrowheads="1" noChangeShapeType="1" noTextEdit="1"/>
                </p:cNvSpPr>
                <p:nvPr/>
              </p:nvSpPr>
              <p:spPr>
                <a:xfrm>
                  <a:off x="5569716" y="2515757"/>
                  <a:ext cx="1223339" cy="91440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5772C93-3029-C05E-A875-FAEFE273E4C2}"/>
                    </a:ext>
                  </a:extLst>
                </p:cNvPr>
                <p:cNvSpPr txBox="1"/>
                <p:nvPr/>
              </p:nvSpPr>
              <p:spPr>
                <a:xfrm>
                  <a:off x="7053002" y="2542995"/>
                  <a:ext cx="1808709"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r>
                          <a:rPr lang="en-AU" sz="1400" b="0" i="1" smtClean="0">
                            <a:latin typeface="Cambria Math" panose="02040503050406030204" pitchFamily="18" charset="0"/>
                          </a:rPr>
                          <m:t>(1−</m:t>
                        </m:r>
                        <m:r>
                          <a:rPr lang="en-AU" sz="1400" b="0" i="1" smtClean="0">
                            <a:latin typeface="Cambria Math" panose="02040503050406030204" pitchFamily="18" charset="0"/>
                          </a:rPr>
                          <m:t>𝑚</m:t>
                        </m:r>
                        <m:r>
                          <a:rPr lang="en-AU" sz="1400" b="0" i="1" smtClean="0">
                            <a:latin typeface="Cambria Math" panose="02040503050406030204" pitchFamily="18" charset="0"/>
                          </a:rPr>
                          <m:t>)⨀</m:t>
                        </m:r>
                        <m:sSubSup>
                          <m:sSubSupPr>
                            <m:ctrlPr>
                              <a:rPr lang="en-AU" sz="1400" b="0" i="1" smtClean="0">
                                <a:latin typeface="Cambria Math" panose="02040503050406030204" pitchFamily="18" charset="0"/>
                              </a:rPr>
                            </m:ctrlPr>
                          </m:sSubSupPr>
                          <m:e>
                            <m:acc>
                              <m:accPr>
                                <m:chr m:val="̂"/>
                                <m:ctrlPr>
                                  <a:rPr lang="en-AU" sz="1400" b="0" i="1" smtClean="0">
                                    <a:latin typeface="Cambria Math" panose="02040503050406030204" pitchFamily="18" charset="0"/>
                                  </a:rPr>
                                </m:ctrlPr>
                              </m:accPr>
                              <m:e>
                                <m:r>
                                  <a:rPr lang="en-AU" sz="1400" b="0" i="1" smtClean="0">
                                    <a:latin typeface="Cambria Math" panose="02040503050406030204" pitchFamily="18" charset="0"/>
                                  </a:rPr>
                                  <m:t>𝑥</m:t>
                                </m:r>
                              </m:e>
                            </m:acc>
                          </m:e>
                          <m:sub>
                            <m:r>
                              <a:rPr lang="en-AU" sz="1400" b="0" i="1" smtClean="0">
                                <a:latin typeface="Cambria Math" panose="02040503050406030204" pitchFamily="18" charset="0"/>
                              </a:rPr>
                              <m:t>0</m:t>
                            </m:r>
                          </m:sub>
                          <m:sup>
                            <m:r>
                              <m:rPr>
                                <m:sty m:val="p"/>
                              </m:rPr>
                              <a:rPr lang="en-AU" sz="1400" b="0" i="0" smtClean="0">
                                <a:latin typeface="Cambria Math" panose="02040503050406030204" pitchFamily="18" charset="0"/>
                              </a:rPr>
                              <m:t>unknown</m:t>
                            </m:r>
                          </m:sup>
                        </m:sSubSup>
                      </m:oMath>
                    </m:oMathPara>
                  </a14:m>
                  <a:endParaRPr lang="en-US" sz="1600" dirty="0"/>
                </a:p>
              </p:txBody>
            </p:sp>
          </mc:Choice>
          <mc:Fallback xmlns="">
            <p:sp>
              <p:nvSpPr>
                <p:cNvPr id="20" name="TextBox 19">
                  <a:extLst>
                    <a:ext uri="{FF2B5EF4-FFF2-40B4-BE49-F238E27FC236}">
                      <a16:creationId xmlns:a16="http://schemas.microsoft.com/office/drawing/2014/main" id="{B5772C93-3029-C05E-A875-FAEFE273E4C2}"/>
                    </a:ext>
                  </a:extLst>
                </p:cNvPr>
                <p:cNvSpPr txBox="1">
                  <a:spLocks noRot="1" noChangeAspect="1" noMove="1" noResize="1" noEditPoints="1" noAdjustHandles="1" noChangeArrowheads="1" noChangeShapeType="1" noTextEdit="1"/>
                </p:cNvSpPr>
                <p:nvPr/>
              </p:nvSpPr>
              <p:spPr>
                <a:xfrm>
                  <a:off x="7053002" y="2542995"/>
                  <a:ext cx="1808709" cy="914400"/>
                </a:xfrm>
                <a:prstGeom prst="rect">
                  <a:avLst/>
                </a:prstGeom>
                <a:blipFill>
                  <a:blip r:embed="rId11"/>
                  <a:stretch>
                    <a:fillRect/>
                  </a:stretch>
                </a:blipFill>
              </p:spPr>
              <p:txBody>
                <a:bodyPr/>
                <a:lstStyle/>
                <a:p>
                  <a:r>
                    <a:rPr lang="en-US">
                      <a:noFill/>
                    </a:rPr>
                    <a:t> </a:t>
                  </a:r>
                </a:p>
              </p:txBody>
            </p:sp>
          </mc:Fallback>
        </mc:AlternateContent>
        <p:pic>
          <p:nvPicPr>
            <p:cNvPr id="34" name="Picture 33" descr="A blurry image of a cat's face&#10;&#10;Description automatically generated">
              <a:extLst>
                <a:ext uri="{FF2B5EF4-FFF2-40B4-BE49-F238E27FC236}">
                  <a16:creationId xmlns:a16="http://schemas.microsoft.com/office/drawing/2014/main" id="{BD0DE236-8E2B-331E-CE09-51ACC0C8512E}"/>
                </a:ext>
              </a:extLst>
            </p:cNvPr>
            <p:cNvPicPr>
              <a:picLocks noChangeAspect="1"/>
            </p:cNvPicPr>
            <p:nvPr/>
          </p:nvPicPr>
          <p:blipFill>
            <a:blip r:embed="rId12"/>
            <a:stretch>
              <a:fillRect/>
            </a:stretch>
          </p:blipFill>
          <p:spPr>
            <a:xfrm>
              <a:off x="7196859" y="2833394"/>
              <a:ext cx="1580238" cy="1563516"/>
            </a:xfrm>
            <a:prstGeom prst="rect">
              <a:avLst/>
            </a:prstGeom>
          </p:spPr>
        </p:pic>
        <p:pic>
          <p:nvPicPr>
            <p:cNvPr id="36" name="Picture 35" descr="A dog with a black square over its face&#10;&#10;Description automatically generated">
              <a:extLst>
                <a:ext uri="{FF2B5EF4-FFF2-40B4-BE49-F238E27FC236}">
                  <a16:creationId xmlns:a16="http://schemas.microsoft.com/office/drawing/2014/main" id="{7CEEAE20-8224-9D0F-2980-039B8A6492D0}"/>
                </a:ext>
              </a:extLst>
            </p:cNvPr>
            <p:cNvPicPr>
              <a:picLocks noChangeAspect="1"/>
            </p:cNvPicPr>
            <p:nvPr/>
          </p:nvPicPr>
          <p:blipFill>
            <a:blip r:embed="rId13"/>
            <a:stretch>
              <a:fillRect/>
            </a:stretch>
          </p:blipFill>
          <p:spPr>
            <a:xfrm>
              <a:off x="5311428" y="2829257"/>
              <a:ext cx="1580239" cy="1571790"/>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A5D04FF-9C6B-95B5-3566-29E5B94324B6}"/>
                    </a:ext>
                  </a:extLst>
                </p:cNvPr>
                <p:cNvSpPr txBox="1"/>
                <p:nvPr/>
              </p:nvSpPr>
              <p:spPr>
                <a:xfrm>
                  <a:off x="4791841" y="3356594"/>
                  <a:ext cx="682375"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r>
                          <a:rPr lang="en-AU" sz="2800" b="1" i="0" smtClean="0">
                            <a:latin typeface="Cambria Math" panose="02040503050406030204" pitchFamily="18" charset="0"/>
                          </a:rPr>
                          <m:t>=</m:t>
                        </m:r>
                      </m:oMath>
                    </m:oMathPara>
                  </a14:m>
                  <a:endParaRPr lang="en-US" sz="2800" b="1" dirty="0"/>
                </a:p>
              </p:txBody>
            </p:sp>
          </mc:Choice>
          <mc:Fallback xmlns="">
            <p:sp>
              <p:nvSpPr>
                <p:cNvPr id="37" name="TextBox 36">
                  <a:extLst>
                    <a:ext uri="{FF2B5EF4-FFF2-40B4-BE49-F238E27FC236}">
                      <a16:creationId xmlns:a16="http://schemas.microsoft.com/office/drawing/2014/main" id="{2A5D04FF-9C6B-95B5-3566-29E5B94324B6}"/>
                    </a:ext>
                  </a:extLst>
                </p:cNvPr>
                <p:cNvSpPr txBox="1">
                  <a:spLocks noRot="1" noChangeAspect="1" noMove="1" noResize="1" noEditPoints="1" noAdjustHandles="1" noChangeArrowheads="1" noChangeShapeType="1" noTextEdit="1"/>
                </p:cNvSpPr>
                <p:nvPr/>
              </p:nvSpPr>
              <p:spPr>
                <a:xfrm>
                  <a:off x="4791841" y="3356594"/>
                  <a:ext cx="682375" cy="91440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CC4E533-D043-521A-50B5-206B1EBA55A5}"/>
                    </a:ext>
                  </a:extLst>
                </p:cNvPr>
                <p:cNvSpPr txBox="1"/>
                <p:nvPr/>
              </p:nvSpPr>
              <p:spPr>
                <a:xfrm>
                  <a:off x="6735733" y="3357066"/>
                  <a:ext cx="682375"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r>
                          <a:rPr lang="en-AU" sz="2800" b="1" i="1" smtClean="0">
                            <a:latin typeface="Cambria Math" panose="02040503050406030204" pitchFamily="18" charset="0"/>
                          </a:rPr>
                          <m:t>+</m:t>
                        </m:r>
                      </m:oMath>
                    </m:oMathPara>
                  </a14:m>
                  <a:endParaRPr lang="en-US" sz="2800" b="1" dirty="0"/>
                </a:p>
              </p:txBody>
            </p:sp>
          </mc:Choice>
          <mc:Fallback xmlns="">
            <p:sp>
              <p:nvSpPr>
                <p:cNvPr id="38" name="TextBox 37">
                  <a:extLst>
                    <a:ext uri="{FF2B5EF4-FFF2-40B4-BE49-F238E27FC236}">
                      <a16:creationId xmlns:a16="http://schemas.microsoft.com/office/drawing/2014/main" id="{4CC4E533-D043-521A-50B5-206B1EBA55A5}"/>
                    </a:ext>
                  </a:extLst>
                </p:cNvPr>
                <p:cNvSpPr txBox="1">
                  <a:spLocks noRot="1" noChangeAspect="1" noMove="1" noResize="1" noEditPoints="1" noAdjustHandles="1" noChangeArrowheads="1" noChangeShapeType="1" noTextEdit="1"/>
                </p:cNvSpPr>
                <p:nvPr/>
              </p:nvSpPr>
              <p:spPr>
                <a:xfrm>
                  <a:off x="6735733" y="3357066"/>
                  <a:ext cx="682375" cy="914400"/>
                </a:xfrm>
                <a:prstGeom prst="rect">
                  <a:avLst/>
                </a:prstGeom>
                <a:blipFill>
                  <a:blip r:embed="rId15"/>
                  <a:stretch>
                    <a:fillRect/>
                  </a:stretch>
                </a:blipFill>
              </p:spPr>
              <p:txBody>
                <a:bodyPr/>
                <a:lstStyle/>
                <a:p>
                  <a:r>
                    <a:rPr lang="en-US">
                      <a:noFill/>
                    </a:rPr>
                    <a:t> </a:t>
                  </a:r>
                </a:p>
              </p:txBody>
            </p:sp>
          </mc:Fallback>
        </mc:AlternateContent>
      </p:grpSp>
      <p:grpSp>
        <p:nvGrpSpPr>
          <p:cNvPr id="54" name="disharmonious">
            <a:extLst>
              <a:ext uri="{FF2B5EF4-FFF2-40B4-BE49-F238E27FC236}">
                <a16:creationId xmlns:a16="http://schemas.microsoft.com/office/drawing/2014/main" id="{DB8F2CFD-4E64-5E13-B92E-1CD35EF74AC7}"/>
              </a:ext>
            </a:extLst>
          </p:cNvPr>
          <p:cNvGrpSpPr/>
          <p:nvPr/>
        </p:nvGrpSpPr>
        <p:grpSpPr>
          <a:xfrm>
            <a:off x="5590536" y="1513119"/>
            <a:ext cx="1977847" cy="625119"/>
            <a:chOff x="5936238" y="2096651"/>
            <a:chExt cx="1977847" cy="625119"/>
          </a:xfrm>
        </p:grpSpPr>
        <p:sp>
          <p:nvSpPr>
            <p:cNvPr id="41" name="TextBox 40">
              <a:extLst>
                <a:ext uri="{FF2B5EF4-FFF2-40B4-BE49-F238E27FC236}">
                  <a16:creationId xmlns:a16="http://schemas.microsoft.com/office/drawing/2014/main" id="{AB58388C-369E-6020-3184-323F1F186DD7}"/>
                </a:ext>
              </a:extLst>
            </p:cNvPr>
            <p:cNvSpPr txBox="1"/>
            <p:nvPr/>
          </p:nvSpPr>
          <p:spPr>
            <a:xfrm>
              <a:off x="6632648" y="2096651"/>
              <a:ext cx="914400" cy="371501"/>
            </a:xfrm>
            <a:prstGeom prst="rect">
              <a:avLst/>
            </a:prstGeom>
          </p:spPr>
          <p:txBody>
            <a:bodyPr wrap="none" rtlCol="0">
              <a:normAutofit/>
            </a:bodyPr>
            <a:lstStyle/>
            <a:p>
              <a:pPr algn="ctr"/>
              <a:r>
                <a:rPr lang="en-US" b="1" dirty="0">
                  <a:solidFill>
                    <a:schemeClr val="accent2"/>
                  </a:solidFill>
                </a:rPr>
                <a:t>disharmonious</a:t>
              </a:r>
            </a:p>
          </p:txBody>
        </p:sp>
        <p:sp>
          <p:nvSpPr>
            <p:cNvPr id="45" name="Left Brace 44">
              <a:extLst>
                <a:ext uri="{FF2B5EF4-FFF2-40B4-BE49-F238E27FC236}">
                  <a16:creationId xmlns:a16="http://schemas.microsoft.com/office/drawing/2014/main" id="{ADFCD55A-8D3C-9DC4-774B-1993A2355015}"/>
                </a:ext>
              </a:extLst>
            </p:cNvPr>
            <p:cNvSpPr/>
            <p:nvPr/>
          </p:nvSpPr>
          <p:spPr>
            <a:xfrm rot="5400000">
              <a:off x="6776979" y="1584664"/>
              <a:ext cx="296365" cy="1977847"/>
            </a:xfrm>
            <a:prstGeom prst="leftBrace">
              <a:avLst>
                <a:gd name="adj1" fmla="val 48291"/>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grpSp>
      <p:grpSp>
        <p:nvGrpSpPr>
          <p:cNvPr id="55" name="out_of_manifold">
            <a:extLst>
              <a:ext uri="{FF2B5EF4-FFF2-40B4-BE49-F238E27FC236}">
                <a16:creationId xmlns:a16="http://schemas.microsoft.com/office/drawing/2014/main" id="{E32525C4-4F99-893B-A8E8-8404BFB3B159}"/>
              </a:ext>
            </a:extLst>
          </p:cNvPr>
          <p:cNvGrpSpPr/>
          <p:nvPr/>
        </p:nvGrpSpPr>
        <p:grpSpPr>
          <a:xfrm>
            <a:off x="3726689" y="1417218"/>
            <a:ext cx="1298646" cy="660136"/>
            <a:chOff x="4255742" y="2071959"/>
            <a:chExt cx="1298646" cy="660136"/>
          </a:xfrm>
        </p:grpSpPr>
        <p:sp>
          <p:nvSpPr>
            <p:cNvPr id="46" name="TextBox 45">
              <a:extLst>
                <a:ext uri="{FF2B5EF4-FFF2-40B4-BE49-F238E27FC236}">
                  <a16:creationId xmlns:a16="http://schemas.microsoft.com/office/drawing/2014/main" id="{8E0D403C-A6E1-9C30-932B-103D7F745EA5}"/>
                </a:ext>
              </a:extLst>
            </p:cNvPr>
            <p:cNvSpPr txBox="1"/>
            <p:nvPr/>
          </p:nvSpPr>
          <p:spPr>
            <a:xfrm>
              <a:off x="4639988" y="2071959"/>
              <a:ext cx="914400" cy="356029"/>
            </a:xfrm>
            <a:prstGeom prst="rect">
              <a:avLst/>
            </a:prstGeom>
          </p:spPr>
          <p:txBody>
            <a:bodyPr wrap="none" rtlCol="0">
              <a:normAutofit lnSpcReduction="10000"/>
            </a:bodyPr>
            <a:lstStyle/>
            <a:p>
              <a:pPr algn="ctr"/>
              <a:r>
                <a:rPr lang="en-US" b="1" dirty="0">
                  <a:solidFill>
                    <a:schemeClr val="accent2"/>
                  </a:solidFill>
                </a:rPr>
                <a:t>Out of manifold</a:t>
              </a:r>
            </a:p>
          </p:txBody>
        </p:sp>
        <p:cxnSp>
          <p:nvCxnSpPr>
            <p:cNvPr id="50" name="Curved Connector 49">
              <a:extLst>
                <a:ext uri="{FF2B5EF4-FFF2-40B4-BE49-F238E27FC236}">
                  <a16:creationId xmlns:a16="http://schemas.microsoft.com/office/drawing/2014/main" id="{AF425074-D00D-08CE-DA61-F7236253BE3A}"/>
                </a:ext>
              </a:extLst>
            </p:cNvPr>
            <p:cNvCxnSpPr>
              <a:cxnSpLocks/>
            </p:cNvCxnSpPr>
            <p:nvPr/>
          </p:nvCxnSpPr>
          <p:spPr>
            <a:xfrm rot="5400000">
              <a:off x="4524274" y="2142875"/>
              <a:ext cx="320688" cy="857751"/>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grpSp>
    </p:spTree>
    <p:custDataLst>
      <p:tags r:id="rId1"/>
    </p:custDataLst>
    <p:extLst>
      <p:ext uri="{BB962C8B-B14F-4D97-AF65-F5344CB8AC3E}">
        <p14:creationId xmlns:p14="http://schemas.microsoft.com/office/powerpoint/2010/main" val="25495055"/>
      </p:ext>
    </p:extLst>
  </p:cSld>
  <p:clrMapOvr>
    <a:masterClrMapping/>
  </p:clrMapOvr>
  <mc:AlternateContent xmlns:mc="http://schemas.openxmlformats.org/markup-compatibility/2006" xmlns:p14="http://schemas.microsoft.com/office/powerpoint/2010/main">
    <mc:Choice Requires="p14">
      <p:transition spd="slow" p14:dur="2000" advTm="42995"/>
    </mc:Choice>
    <mc:Fallback xmlns="">
      <p:transition spd="slow" advTm="429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5" presetClass="entr" presetSubtype="10" fill="hold" nodeType="afterEffect">
                                  <p:stCondLst>
                                    <p:cond delay="500"/>
                                  </p:stCondLst>
                                  <p:childTnLst>
                                    <p:set>
                                      <p:cBhvr>
                                        <p:cTn id="10" dur="1" fill="hold">
                                          <p:stCondLst>
                                            <p:cond delay="0"/>
                                          </p:stCondLst>
                                        </p:cTn>
                                        <p:tgtEl>
                                          <p:spTgt spid="54"/>
                                        </p:tgtEl>
                                        <p:attrNameLst>
                                          <p:attrName>style.visibility</p:attrName>
                                        </p:attrNameLst>
                                      </p:cBhvr>
                                      <p:to>
                                        <p:strVal val="visible"/>
                                      </p:to>
                                    </p:set>
                                    <p:animEffect transition="in" filter="checkerboard(across)">
                                      <p:cBhvr>
                                        <p:cTn id="11" dur="500"/>
                                        <p:tgtEl>
                                          <p:spTgt spid="54"/>
                                        </p:tgtEl>
                                      </p:cBhvr>
                                    </p:animEffect>
                                  </p:childTnLst>
                                </p:cTn>
                              </p:par>
                            </p:childTnLst>
                          </p:cTn>
                        </p:par>
                        <p:par>
                          <p:cTn id="12" fill="hold">
                            <p:stCondLst>
                              <p:cond delay="1500"/>
                            </p:stCondLst>
                            <p:childTnLst>
                              <p:par>
                                <p:cTn id="13" presetID="5" presetClass="entr" presetSubtype="10"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checkerboard(across)">
                                      <p:cBhvr>
                                        <p:cTn id="1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12</a:t>
            </a:fld>
            <a:endParaRPr lang="en-US"/>
          </a:p>
        </p:txBody>
      </p:sp>
      <p:sp>
        <p:nvSpPr>
          <p:cNvPr id="6" name="TextBox 5">
            <a:extLst>
              <a:ext uri="{FF2B5EF4-FFF2-40B4-BE49-F238E27FC236}">
                <a16:creationId xmlns:a16="http://schemas.microsoft.com/office/drawing/2014/main" id="{1271866F-2827-88CE-63F7-ABF6E35C6857}"/>
              </a:ext>
            </a:extLst>
          </p:cNvPr>
          <p:cNvSpPr txBox="1"/>
          <p:nvPr/>
        </p:nvSpPr>
        <p:spPr>
          <a:xfrm>
            <a:off x="3701509" y="4376078"/>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2743929" y="4367127"/>
            <a:ext cx="0" cy="0"/>
          </a:xfrm>
          <a:prstGeom prst="rect">
            <a:avLst/>
          </a:prstGeom>
        </p:spPr>
        <p:txBody>
          <a:bodyPr wrap="none" rtlCol="0">
            <a:normAutofit fontScale="25000" lnSpcReduction="20000"/>
          </a:bodyPr>
          <a:lstStyle/>
          <a:p>
            <a:pPr algn="l"/>
            <a:endParaRPr lang="en-US" dirty="0"/>
          </a:p>
        </p:txBody>
      </p:sp>
      <p:pic>
        <p:nvPicPr>
          <p:cNvPr id="13" name="Picture 12">
            <a:extLst>
              <a:ext uri="{FF2B5EF4-FFF2-40B4-BE49-F238E27FC236}">
                <a16:creationId xmlns:a16="http://schemas.microsoft.com/office/drawing/2014/main" id="{08F6EAE7-D63C-16BC-B16C-6F085FAD8BC3}"/>
              </a:ext>
            </a:extLst>
          </p:cNvPr>
          <p:cNvPicPr>
            <a:picLocks noChangeAspect="1"/>
          </p:cNvPicPr>
          <p:nvPr/>
        </p:nvPicPr>
        <p:blipFill>
          <a:blip r:embed="rId3"/>
          <a:stretch>
            <a:fillRect/>
          </a:stretch>
        </p:blipFill>
        <p:spPr>
          <a:xfrm>
            <a:off x="3478356" y="1587630"/>
            <a:ext cx="904568" cy="2366010"/>
          </a:xfrm>
          <a:prstGeom prst="rect">
            <a:avLst/>
          </a:prstGeom>
        </p:spPr>
      </p:pic>
      <p:sp>
        <p:nvSpPr>
          <p:cNvPr id="15" name="5-point Star 14">
            <a:extLst>
              <a:ext uri="{FF2B5EF4-FFF2-40B4-BE49-F238E27FC236}">
                <a16:creationId xmlns:a16="http://schemas.microsoft.com/office/drawing/2014/main" id="{6640E9F2-DC31-CE83-B2C4-FFAFC7CE0830}"/>
              </a:ext>
            </a:extLst>
          </p:cNvPr>
          <p:cNvSpPr>
            <a:spLocks noChangeAspect="1"/>
          </p:cNvSpPr>
          <p:nvPr/>
        </p:nvSpPr>
        <p:spPr>
          <a:xfrm>
            <a:off x="3541402" y="2010527"/>
            <a:ext cx="216000" cy="197087"/>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5-point Star 16">
            <a:extLst>
              <a:ext uri="{FF2B5EF4-FFF2-40B4-BE49-F238E27FC236}">
                <a16:creationId xmlns:a16="http://schemas.microsoft.com/office/drawing/2014/main" id="{66688110-5FFB-BC8D-E290-526C6EF708C6}"/>
              </a:ext>
            </a:extLst>
          </p:cNvPr>
          <p:cNvSpPr>
            <a:spLocks noChangeAspect="1"/>
          </p:cNvSpPr>
          <p:nvPr/>
        </p:nvSpPr>
        <p:spPr>
          <a:xfrm>
            <a:off x="2913334" y="2876191"/>
            <a:ext cx="216000" cy="197087"/>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urved Connector 20">
            <a:extLst>
              <a:ext uri="{FF2B5EF4-FFF2-40B4-BE49-F238E27FC236}">
                <a16:creationId xmlns:a16="http://schemas.microsoft.com/office/drawing/2014/main" id="{04043789-B86C-D108-0D51-BC548943DCBE}"/>
              </a:ext>
            </a:extLst>
          </p:cNvPr>
          <p:cNvCxnSpPr>
            <a:cxnSpLocks/>
            <a:stCxn id="10" idx="1"/>
            <a:endCxn id="15" idx="4"/>
          </p:cNvCxnSpPr>
          <p:nvPr/>
        </p:nvCxnSpPr>
        <p:spPr>
          <a:xfrm rot="10800000">
            <a:off x="3757402" y="2085808"/>
            <a:ext cx="974544" cy="12037"/>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07FFE6F1-BDF5-3D4D-C673-C4FCD59D7AB5}"/>
              </a:ext>
            </a:extLst>
          </p:cNvPr>
          <p:cNvCxnSpPr>
            <a:cxnSpLocks/>
            <a:stCxn id="26" idx="1"/>
            <a:endCxn id="17" idx="4"/>
          </p:cNvCxnSpPr>
          <p:nvPr/>
        </p:nvCxnSpPr>
        <p:spPr>
          <a:xfrm rot="10800000">
            <a:off x="3129334" y="2951472"/>
            <a:ext cx="1602612" cy="452673"/>
          </a:xfrm>
          <a:prstGeom prst="curved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8080D2-E22F-E5BC-8943-E51AE6E7A0F9}"/>
                  </a:ext>
                </a:extLst>
              </p:cNvPr>
              <p:cNvSpPr txBox="1"/>
              <p:nvPr/>
            </p:nvSpPr>
            <p:spPr>
              <a:xfrm>
                <a:off x="3623819" y="3893541"/>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E38080D2-E22F-E5BC-8943-E51AE6E7A0F9}"/>
                  </a:ext>
                </a:extLst>
              </p:cNvPr>
              <p:cNvSpPr txBox="1">
                <a:spLocks noRot="1" noChangeAspect="1" noMove="1" noResize="1" noEditPoints="1" noAdjustHandles="1" noChangeArrowheads="1" noChangeShapeType="1" noTextEdit="1"/>
              </p:cNvSpPr>
              <p:nvPr/>
            </p:nvSpPr>
            <p:spPr>
              <a:xfrm>
                <a:off x="3623819" y="3893541"/>
                <a:ext cx="914400" cy="914400"/>
              </a:xfrm>
              <a:prstGeom prst="rect">
                <a:avLst/>
              </a:prstGeom>
              <a:blipFill>
                <a:blip r:embed="rId6"/>
                <a:stretch>
                  <a:fillRect/>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F4D2EB3D-D96E-C9AC-D2FC-5D466DE62C59}"/>
              </a:ext>
            </a:extLst>
          </p:cNvPr>
          <p:cNvGrpSpPr/>
          <p:nvPr/>
        </p:nvGrpSpPr>
        <p:grpSpPr>
          <a:xfrm>
            <a:off x="4731946" y="1467844"/>
            <a:ext cx="2066222" cy="1325777"/>
            <a:chOff x="4775491" y="2196736"/>
            <a:chExt cx="2066222" cy="1325777"/>
          </a:xfrm>
        </p:grpSpPr>
        <p:pic>
          <p:nvPicPr>
            <p:cNvPr id="10" name="Picture 9" descr="A dog sitting on the ground&#10;&#10;Description automatically generated">
              <a:extLst>
                <a:ext uri="{FF2B5EF4-FFF2-40B4-BE49-F238E27FC236}">
                  <a16:creationId xmlns:a16="http://schemas.microsoft.com/office/drawing/2014/main" id="{84A5F9F7-D7F0-2C2A-DB53-46573EA146B5}"/>
                </a:ext>
              </a:extLst>
            </p:cNvPr>
            <p:cNvPicPr>
              <a:picLocks noChangeAspect="1"/>
            </p:cNvPicPr>
            <p:nvPr/>
          </p:nvPicPr>
          <p:blipFill>
            <a:blip r:embed="rId7"/>
            <a:stretch>
              <a:fillRect/>
            </a:stretch>
          </p:blipFill>
          <p:spPr>
            <a:xfrm>
              <a:off x="4775491" y="2196736"/>
              <a:ext cx="1260000" cy="1260000"/>
            </a:xfrm>
            <a:prstGeom prst="rect">
              <a:avLst/>
            </a:prstGeom>
            <a:ln w="25400">
              <a:solidFill>
                <a:srgbClr val="00B0F0"/>
              </a:solidFill>
            </a:ln>
          </p:spPr>
        </p:pic>
        <p:sp>
          <p:nvSpPr>
            <p:cNvPr id="11" name="TextBox 10">
              <a:extLst>
                <a:ext uri="{FF2B5EF4-FFF2-40B4-BE49-F238E27FC236}">
                  <a16:creationId xmlns:a16="http://schemas.microsoft.com/office/drawing/2014/main" id="{F3C14B68-EBC5-9379-E0D0-324617671DE3}"/>
                </a:ext>
              </a:extLst>
            </p:cNvPr>
            <p:cNvSpPr txBox="1"/>
            <p:nvPr/>
          </p:nvSpPr>
          <p:spPr>
            <a:xfrm>
              <a:off x="5927313" y="2608113"/>
              <a:ext cx="914400" cy="914400"/>
            </a:xfrm>
            <a:prstGeom prst="rect">
              <a:avLst/>
            </a:prstGeom>
          </p:spPr>
          <p:txBody>
            <a:bodyPr wrap="none" rtlCol="0">
              <a:normAutofit/>
            </a:bodyPr>
            <a:lstStyle/>
            <a:p>
              <a:pPr algn="ctr"/>
              <a:r>
                <a:rPr lang="en-US" dirty="0"/>
                <a:t>input</a:t>
              </a:r>
            </a:p>
          </p:txBody>
        </p:sp>
      </p:grpSp>
      <p:grpSp>
        <p:nvGrpSpPr>
          <p:cNvPr id="19" name="Group 18">
            <a:extLst>
              <a:ext uri="{FF2B5EF4-FFF2-40B4-BE49-F238E27FC236}">
                <a16:creationId xmlns:a16="http://schemas.microsoft.com/office/drawing/2014/main" id="{99A2DA6B-D1F8-FEED-1CA3-3C440E6026A4}"/>
              </a:ext>
            </a:extLst>
          </p:cNvPr>
          <p:cNvGrpSpPr/>
          <p:nvPr/>
        </p:nvGrpSpPr>
        <p:grpSpPr>
          <a:xfrm>
            <a:off x="4731946" y="2774144"/>
            <a:ext cx="2066222" cy="1339804"/>
            <a:chOff x="4775491" y="3440247"/>
            <a:chExt cx="2066222" cy="1339804"/>
          </a:xfrm>
        </p:grpSpPr>
        <p:pic>
          <p:nvPicPr>
            <p:cNvPr id="26" name="Picture 25" descr="A dog sitting on a sidewalk&#10;&#10;Description automatically generated">
              <a:extLst>
                <a:ext uri="{FF2B5EF4-FFF2-40B4-BE49-F238E27FC236}">
                  <a16:creationId xmlns:a16="http://schemas.microsoft.com/office/drawing/2014/main" id="{F45B490A-6D09-839E-E9E7-ACE4CC047A86}"/>
                </a:ext>
              </a:extLst>
            </p:cNvPr>
            <p:cNvPicPr>
              <a:picLocks noChangeAspect="1"/>
            </p:cNvPicPr>
            <p:nvPr/>
          </p:nvPicPr>
          <p:blipFill>
            <a:blip r:embed="rId8"/>
            <a:stretch>
              <a:fillRect/>
            </a:stretch>
          </p:blipFill>
          <p:spPr>
            <a:xfrm>
              <a:off x="4775491" y="3440247"/>
              <a:ext cx="1260000" cy="1260000"/>
            </a:xfrm>
            <a:prstGeom prst="rect">
              <a:avLst/>
            </a:prstGeom>
            <a:ln w="25400">
              <a:solidFill>
                <a:srgbClr val="FF0000"/>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2824F1-DEF7-586B-D831-0C98DF0FFFC9}"/>
                    </a:ext>
                  </a:extLst>
                </p:cNvPr>
                <p:cNvSpPr txBox="1"/>
                <p:nvPr/>
              </p:nvSpPr>
              <p:spPr>
                <a:xfrm>
                  <a:off x="5927313" y="3865651"/>
                  <a:ext cx="914400" cy="914400"/>
                </a:xfrm>
                <a:prstGeom prst="rect">
                  <a:avLst/>
                </a:prstGeom>
                <a:ln>
                  <a:noFill/>
                </a:ln>
              </p:spPr>
              <p:txBody>
                <a:bodyPr wrap="none" rtlCol="0">
                  <a:normAutofit/>
                </a:bodyPr>
                <a:lstStyle/>
                <a:p>
                  <a:pPr algn="ct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𝑥</m:t>
                                </m:r>
                              </m:e>
                            </m:acc>
                          </m:e>
                          <m:sub>
                            <m:r>
                              <a:rPr lang="en-AU" b="0" i="1" smtClean="0">
                                <a:latin typeface="Cambria Math" panose="02040503050406030204" pitchFamily="18" charset="0"/>
                              </a:rPr>
                              <m:t>0</m:t>
                            </m:r>
                          </m:sub>
                        </m:sSub>
                      </m:oMath>
                    </m:oMathPara>
                  </a14:m>
                  <a:endParaRPr lang="en-US" dirty="0"/>
                </a:p>
              </p:txBody>
            </p:sp>
          </mc:Choice>
          <mc:Fallback xmlns="">
            <p:sp>
              <p:nvSpPr>
                <p:cNvPr id="12" name="TextBox 11">
                  <a:extLst>
                    <a:ext uri="{FF2B5EF4-FFF2-40B4-BE49-F238E27FC236}">
                      <a16:creationId xmlns:a16="http://schemas.microsoft.com/office/drawing/2014/main" id="{C62824F1-DEF7-586B-D831-0C98DF0FFFC9}"/>
                    </a:ext>
                  </a:extLst>
                </p:cNvPr>
                <p:cNvSpPr txBox="1">
                  <a:spLocks noRot="1" noChangeAspect="1" noMove="1" noResize="1" noEditPoints="1" noAdjustHandles="1" noChangeArrowheads="1" noChangeShapeType="1" noTextEdit="1"/>
                </p:cNvSpPr>
                <p:nvPr/>
              </p:nvSpPr>
              <p:spPr>
                <a:xfrm>
                  <a:off x="5927313" y="3865651"/>
                  <a:ext cx="914400" cy="914400"/>
                </a:xfrm>
                <a:prstGeom prst="rect">
                  <a:avLst/>
                </a:prstGeom>
                <a:blipFill>
                  <a:blip r:embed="rId9"/>
                  <a:stretch>
                    <a:fillRect/>
                  </a:stretch>
                </a:blipFill>
                <a:ln>
                  <a:noFill/>
                </a:ln>
              </p:spPr>
              <p:txBody>
                <a:bodyPr/>
                <a:lstStyle/>
                <a:p>
                  <a:r>
                    <a:rPr lang="en-US">
                      <a:noFill/>
                    </a:rPr>
                    <a:t> </a:t>
                  </a:r>
                </a:p>
              </p:txBody>
            </p:sp>
          </mc:Fallback>
        </mc:AlternateContent>
      </p:grpSp>
      <p:sp>
        <p:nvSpPr>
          <p:cNvPr id="20" name="Title 19">
            <a:extLst>
              <a:ext uri="{FF2B5EF4-FFF2-40B4-BE49-F238E27FC236}">
                <a16:creationId xmlns:a16="http://schemas.microsoft.com/office/drawing/2014/main" id="{74616EF9-243A-C3F5-9361-5B7FBCB463C4}"/>
              </a:ext>
            </a:extLst>
          </p:cNvPr>
          <p:cNvSpPr>
            <a:spLocks noGrp="1"/>
          </p:cNvSpPr>
          <p:nvPr>
            <p:ph type="title"/>
          </p:nvPr>
        </p:nvSpPr>
        <p:spPr/>
        <p:txBody>
          <a:bodyPr/>
          <a:lstStyle/>
          <a:p>
            <a:r>
              <a:rPr lang="en-US" dirty="0"/>
              <a:t>The Success of Repaint</a:t>
            </a:r>
          </a:p>
        </p:txBody>
      </p:sp>
      <p:sp>
        <p:nvSpPr>
          <p:cNvPr id="24" name="Text Placeholder 23">
            <a:extLst>
              <a:ext uri="{FF2B5EF4-FFF2-40B4-BE49-F238E27FC236}">
                <a16:creationId xmlns:a16="http://schemas.microsoft.com/office/drawing/2014/main" id="{6611E4D8-5E76-A6B1-5F90-677025E0EC2F}"/>
              </a:ext>
            </a:extLst>
          </p:cNvPr>
          <p:cNvSpPr>
            <a:spLocks noGrp="1"/>
          </p:cNvSpPr>
          <p:nvPr>
            <p:ph type="body" sz="quarter" idx="15"/>
          </p:nvPr>
        </p:nvSpPr>
        <p:spPr/>
        <p:txBody>
          <a:bodyPr/>
          <a:lstStyle/>
          <a:p>
            <a:r>
              <a:rPr lang="en-US" dirty="0"/>
              <a:t>Manifold Explanation</a:t>
            </a:r>
          </a:p>
        </p:txBody>
      </p:sp>
      <p:sp>
        <p:nvSpPr>
          <p:cNvPr id="4" name="TextBox 3">
            <a:extLst>
              <a:ext uri="{FF2B5EF4-FFF2-40B4-BE49-F238E27FC236}">
                <a16:creationId xmlns:a16="http://schemas.microsoft.com/office/drawing/2014/main" id="{D3CD4E30-7438-FF2C-5924-BB880AA9F040}"/>
              </a:ext>
            </a:extLst>
          </p:cNvPr>
          <p:cNvSpPr txBox="1"/>
          <p:nvPr/>
        </p:nvSpPr>
        <p:spPr>
          <a:xfrm>
            <a:off x="3067124" y="1705787"/>
            <a:ext cx="914400" cy="914400"/>
          </a:xfrm>
          <a:prstGeom prst="rect">
            <a:avLst/>
          </a:prstGeom>
        </p:spPr>
        <p:txBody>
          <a:bodyPr wrap="none" rtlCol="0">
            <a:normAutofit/>
          </a:bodyPr>
          <a:lstStyle/>
          <a:p>
            <a:pPr algn="l"/>
            <a:r>
              <a:rPr lang="en-US" sz="1400" b="1" dirty="0">
                <a:solidFill>
                  <a:srgbClr val="00B0F0"/>
                </a:solidFill>
              </a:rPr>
              <a:t>In manifold</a:t>
            </a:r>
          </a:p>
        </p:txBody>
      </p:sp>
      <p:sp>
        <p:nvSpPr>
          <p:cNvPr id="5" name="TextBox 4">
            <a:extLst>
              <a:ext uri="{FF2B5EF4-FFF2-40B4-BE49-F238E27FC236}">
                <a16:creationId xmlns:a16="http://schemas.microsoft.com/office/drawing/2014/main" id="{06CA5B21-C584-9D8A-1B26-51C7172F993C}"/>
              </a:ext>
            </a:extLst>
          </p:cNvPr>
          <p:cNvSpPr txBox="1"/>
          <p:nvPr/>
        </p:nvSpPr>
        <p:spPr>
          <a:xfrm>
            <a:off x="2429479" y="2571750"/>
            <a:ext cx="914400" cy="914400"/>
          </a:xfrm>
          <a:prstGeom prst="rect">
            <a:avLst/>
          </a:prstGeom>
        </p:spPr>
        <p:txBody>
          <a:bodyPr wrap="none" rtlCol="0">
            <a:normAutofit/>
          </a:bodyPr>
          <a:lstStyle/>
          <a:p>
            <a:pPr algn="l"/>
            <a:r>
              <a:rPr lang="en-US" sz="1400" b="1" dirty="0">
                <a:solidFill>
                  <a:srgbClr val="FF0000"/>
                </a:solidFill>
              </a:rPr>
              <a:t>Out of manifold</a:t>
            </a:r>
          </a:p>
        </p:txBody>
      </p:sp>
    </p:spTree>
    <p:extLst>
      <p:ext uri="{BB962C8B-B14F-4D97-AF65-F5344CB8AC3E}">
        <p14:creationId xmlns:p14="http://schemas.microsoft.com/office/powerpoint/2010/main" val="3024806205"/>
      </p:ext>
    </p:extLst>
  </p:cSld>
  <p:clrMapOvr>
    <a:masterClrMapping/>
  </p:clrMapOvr>
  <mc:AlternateContent xmlns:mc="http://schemas.openxmlformats.org/markup-compatibility/2006" xmlns:p14="http://schemas.microsoft.com/office/powerpoint/2010/main">
    <mc:Choice Requires="p14">
      <p:transition spd="slow" p14:dur="2000" advTm="15032"/>
    </mc:Choice>
    <mc:Fallback xmlns="">
      <p:transition spd="slow" advTm="15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300"/>
                                        <p:tgtEl>
                                          <p:spTgt spid="18"/>
                                        </p:tgtEl>
                                      </p:cBhvr>
                                    </p:animEffect>
                                  </p:childTnLst>
                                </p:cTn>
                              </p:par>
                            </p:childTnLst>
                          </p:cTn>
                        </p:par>
                        <p:par>
                          <p:cTn id="8" fill="hold">
                            <p:stCondLst>
                              <p:cond delay="300"/>
                            </p:stCondLst>
                            <p:childTnLst>
                              <p:par>
                                <p:cTn id="9" presetID="1" presetClass="entr" presetSubtype="0" fill="hold" grpId="2"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300"/>
                            </p:stCondLst>
                            <p:childTnLst>
                              <p:par>
                                <p:cTn id="12" presetID="6" presetClass="emph" presetSubtype="0" fill="hold" grpId="0" nodeType="afterEffect">
                                  <p:stCondLst>
                                    <p:cond delay="0"/>
                                  </p:stCondLst>
                                  <p:childTnLst>
                                    <p:animScale>
                                      <p:cBhvr>
                                        <p:cTn id="13" dur="200" fill="hold"/>
                                        <p:tgtEl>
                                          <p:spTgt spid="15"/>
                                        </p:tgtEl>
                                      </p:cBhvr>
                                      <p:by x="200000" y="200000"/>
                                    </p:animScale>
                                  </p:childTnLst>
                                </p:cTn>
                              </p:par>
                            </p:childTnLst>
                          </p:cTn>
                        </p:par>
                        <p:par>
                          <p:cTn id="14" fill="hold">
                            <p:stCondLst>
                              <p:cond delay="500"/>
                            </p:stCondLst>
                            <p:childTnLst>
                              <p:par>
                                <p:cTn id="15" presetID="6" presetClass="emph" presetSubtype="0" fill="hold" grpId="1" nodeType="afterEffect">
                                  <p:stCondLst>
                                    <p:cond delay="0"/>
                                  </p:stCondLst>
                                  <p:childTnLst>
                                    <p:animScale>
                                      <p:cBhvr>
                                        <p:cTn id="16" dur="300" fill="hold"/>
                                        <p:tgtEl>
                                          <p:spTgt spid="15"/>
                                        </p:tgtEl>
                                      </p:cBhvr>
                                      <p:by x="50000" y="50000"/>
                                    </p:animScale>
                                  </p:childTnLst>
                                </p:cTn>
                              </p:par>
                            </p:childTnLst>
                          </p:cTn>
                        </p:par>
                        <p:par>
                          <p:cTn id="17" fill="hold">
                            <p:stCondLst>
                              <p:cond delay="800"/>
                            </p:stCondLst>
                            <p:childTnLst>
                              <p:par>
                                <p:cTn id="18" presetID="22" presetClass="entr" presetSubtype="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300"/>
                                        <p:tgtEl>
                                          <p:spTgt spid="21"/>
                                        </p:tgtEl>
                                      </p:cBhvr>
                                    </p:animEffect>
                                  </p:childTnLst>
                                </p:cTn>
                              </p:par>
                            </p:childTnLst>
                          </p:cTn>
                        </p:par>
                        <p:par>
                          <p:cTn id="21" fill="hold">
                            <p:stCondLst>
                              <p:cond delay="1100"/>
                            </p:stCondLst>
                            <p:childTnLst>
                              <p:par>
                                <p:cTn id="22" presetID="53" presetClass="entr" presetSubtype="16"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300" fill="hold"/>
                                        <p:tgtEl>
                                          <p:spTgt spid="4"/>
                                        </p:tgtEl>
                                        <p:attrNameLst>
                                          <p:attrName>ppt_w</p:attrName>
                                        </p:attrNameLst>
                                      </p:cBhvr>
                                      <p:tavLst>
                                        <p:tav tm="0">
                                          <p:val>
                                            <p:fltVal val="0"/>
                                          </p:val>
                                        </p:tav>
                                        <p:tav tm="100000">
                                          <p:val>
                                            <p:strVal val="#ppt_w"/>
                                          </p:val>
                                        </p:tav>
                                      </p:tavLst>
                                    </p:anim>
                                    <p:anim calcmode="lin" valueType="num">
                                      <p:cBhvr>
                                        <p:cTn id="25" dur="300" fill="hold"/>
                                        <p:tgtEl>
                                          <p:spTgt spid="4"/>
                                        </p:tgtEl>
                                        <p:attrNameLst>
                                          <p:attrName>ppt_h</p:attrName>
                                        </p:attrNameLst>
                                      </p:cBhvr>
                                      <p:tavLst>
                                        <p:tav tm="0">
                                          <p:val>
                                            <p:fltVal val="0"/>
                                          </p:val>
                                        </p:tav>
                                        <p:tav tm="100000">
                                          <p:val>
                                            <p:strVal val="#ppt_h"/>
                                          </p:val>
                                        </p:tav>
                                      </p:tavLst>
                                    </p:anim>
                                    <p:animEffect transition="in" filter="fade">
                                      <p:cBhvr>
                                        <p:cTn id="26" dur="300"/>
                                        <p:tgtEl>
                                          <p:spTgt spid="4"/>
                                        </p:tgtEl>
                                      </p:cBhvr>
                                    </p:animEffect>
                                  </p:childTnLst>
                                </p:cTn>
                              </p:par>
                            </p:childTnLst>
                          </p:cTn>
                        </p:par>
                        <p:par>
                          <p:cTn id="27" fill="hold">
                            <p:stCondLst>
                              <p:cond delay="1400"/>
                            </p:stCondLst>
                            <p:childTnLst>
                              <p:par>
                                <p:cTn id="28" presetID="5" presetClass="entr" presetSubtype="10" fill="hold" nodeType="afterEffect">
                                  <p:stCondLst>
                                    <p:cond delay="500"/>
                                  </p:stCondLst>
                                  <p:childTnLst>
                                    <p:set>
                                      <p:cBhvr>
                                        <p:cTn id="29" dur="1" fill="hold">
                                          <p:stCondLst>
                                            <p:cond delay="0"/>
                                          </p:stCondLst>
                                        </p:cTn>
                                        <p:tgtEl>
                                          <p:spTgt spid="19"/>
                                        </p:tgtEl>
                                        <p:attrNameLst>
                                          <p:attrName>style.visibility</p:attrName>
                                        </p:attrNameLst>
                                      </p:cBhvr>
                                      <p:to>
                                        <p:strVal val="visible"/>
                                      </p:to>
                                    </p:set>
                                    <p:animEffect transition="in" filter="checkerboard(across)">
                                      <p:cBhvr>
                                        <p:cTn id="30" dur="300"/>
                                        <p:tgtEl>
                                          <p:spTgt spid="19"/>
                                        </p:tgtEl>
                                      </p:cBhvr>
                                    </p:animEffect>
                                  </p:childTnLst>
                                </p:cTn>
                              </p:par>
                            </p:childTnLst>
                          </p:cTn>
                        </p:par>
                        <p:par>
                          <p:cTn id="31" fill="hold">
                            <p:stCondLst>
                              <p:cond delay="2200"/>
                            </p:stCondLst>
                            <p:childTnLst>
                              <p:par>
                                <p:cTn id="32" presetID="1" presetClass="entr" presetSubtype="0" fill="hold" grpId="2" nodeType="after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par>
                          <p:cTn id="34" fill="hold">
                            <p:stCondLst>
                              <p:cond delay="2200"/>
                            </p:stCondLst>
                            <p:childTnLst>
                              <p:par>
                                <p:cTn id="35" presetID="6" presetClass="emph" presetSubtype="0" fill="hold" grpId="0" nodeType="afterEffect">
                                  <p:stCondLst>
                                    <p:cond delay="0"/>
                                  </p:stCondLst>
                                  <p:childTnLst>
                                    <p:animScale>
                                      <p:cBhvr>
                                        <p:cTn id="36" dur="200" fill="hold"/>
                                        <p:tgtEl>
                                          <p:spTgt spid="17"/>
                                        </p:tgtEl>
                                      </p:cBhvr>
                                      <p:by x="200000" y="200000"/>
                                    </p:animScale>
                                  </p:childTnLst>
                                </p:cTn>
                              </p:par>
                            </p:childTnLst>
                          </p:cTn>
                        </p:par>
                        <p:par>
                          <p:cTn id="37" fill="hold">
                            <p:stCondLst>
                              <p:cond delay="2400"/>
                            </p:stCondLst>
                            <p:childTnLst>
                              <p:par>
                                <p:cTn id="38" presetID="6" presetClass="emph" presetSubtype="0" fill="hold" grpId="1" nodeType="afterEffect">
                                  <p:stCondLst>
                                    <p:cond delay="0"/>
                                  </p:stCondLst>
                                  <p:childTnLst>
                                    <p:animScale>
                                      <p:cBhvr>
                                        <p:cTn id="39" dur="300" fill="hold"/>
                                        <p:tgtEl>
                                          <p:spTgt spid="17"/>
                                        </p:tgtEl>
                                      </p:cBhvr>
                                      <p:by x="50000" y="50000"/>
                                    </p:animScale>
                                  </p:childTnLst>
                                </p:cTn>
                              </p:par>
                            </p:childTnLst>
                          </p:cTn>
                        </p:par>
                        <p:par>
                          <p:cTn id="40" fill="hold">
                            <p:stCondLst>
                              <p:cond delay="2700"/>
                            </p:stCondLst>
                            <p:childTnLst>
                              <p:par>
                                <p:cTn id="41" presetID="22" presetClass="entr" presetSubtype="2"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right)">
                                      <p:cBhvr>
                                        <p:cTn id="43" dur="300"/>
                                        <p:tgtEl>
                                          <p:spTgt spid="23"/>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300" fill="hold"/>
                                        <p:tgtEl>
                                          <p:spTgt spid="5"/>
                                        </p:tgtEl>
                                        <p:attrNameLst>
                                          <p:attrName>ppt_w</p:attrName>
                                        </p:attrNameLst>
                                      </p:cBhvr>
                                      <p:tavLst>
                                        <p:tav tm="0">
                                          <p:val>
                                            <p:fltVal val="0"/>
                                          </p:val>
                                        </p:tav>
                                        <p:tav tm="100000">
                                          <p:val>
                                            <p:strVal val="#ppt_w"/>
                                          </p:val>
                                        </p:tav>
                                      </p:tavLst>
                                    </p:anim>
                                    <p:anim calcmode="lin" valueType="num">
                                      <p:cBhvr>
                                        <p:cTn id="48" dur="300" fill="hold"/>
                                        <p:tgtEl>
                                          <p:spTgt spid="5"/>
                                        </p:tgtEl>
                                        <p:attrNameLst>
                                          <p:attrName>ppt_h</p:attrName>
                                        </p:attrNameLst>
                                      </p:cBhvr>
                                      <p:tavLst>
                                        <p:tav tm="0">
                                          <p:val>
                                            <p:fltVal val="0"/>
                                          </p:val>
                                        </p:tav>
                                        <p:tav tm="100000">
                                          <p:val>
                                            <p:strVal val="#ppt_h"/>
                                          </p:val>
                                        </p:tav>
                                      </p:tavLst>
                                    </p:anim>
                                    <p:animEffect transition="in" filter="fade">
                                      <p:cBhvr>
                                        <p:cTn id="49"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7" grpId="0" animBg="1"/>
      <p:bldP spid="17" grpId="1" animBg="1"/>
      <p:bldP spid="17" grpId="2" animBg="1"/>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13</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Manifold Explanation</a:t>
            </a:r>
          </a:p>
        </p:txBody>
      </p:sp>
      <p:sp>
        <p:nvSpPr>
          <p:cNvPr id="6" name="TextBox 5">
            <a:extLst>
              <a:ext uri="{FF2B5EF4-FFF2-40B4-BE49-F238E27FC236}">
                <a16:creationId xmlns:a16="http://schemas.microsoft.com/office/drawing/2014/main" id="{1271866F-2827-88CE-63F7-ABF6E35C6857}"/>
              </a:ext>
            </a:extLst>
          </p:cNvPr>
          <p:cNvSpPr txBox="1"/>
          <p:nvPr/>
        </p:nvSpPr>
        <p:spPr>
          <a:xfrm>
            <a:off x="4214954" y="4476544"/>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4697554" y="4438444"/>
            <a:ext cx="0" cy="0"/>
          </a:xfrm>
          <a:prstGeom prst="rect">
            <a:avLst/>
          </a:prstGeom>
        </p:spPr>
        <p:txBody>
          <a:bodyPr wrap="none" rtlCol="0">
            <a:normAutofit fontScale="25000" lnSpcReduction="20000"/>
          </a:bodyPr>
          <a:lstStyle/>
          <a:p>
            <a:pPr algn="l"/>
            <a:endParaRPr lang="en-US" dirty="0"/>
          </a:p>
        </p:txBody>
      </p:sp>
      <p:pic>
        <p:nvPicPr>
          <p:cNvPr id="13" name="Picture 12">
            <a:extLst>
              <a:ext uri="{FF2B5EF4-FFF2-40B4-BE49-F238E27FC236}">
                <a16:creationId xmlns:a16="http://schemas.microsoft.com/office/drawing/2014/main" id="{08F6EAE7-D63C-16BC-B16C-6F085FAD8BC3}"/>
              </a:ext>
            </a:extLst>
          </p:cNvPr>
          <p:cNvPicPr>
            <a:picLocks noChangeAspect="1"/>
          </p:cNvPicPr>
          <p:nvPr/>
        </p:nvPicPr>
        <p:blipFill>
          <a:blip r:embed="rId3"/>
          <a:stretch>
            <a:fillRect/>
          </a:stretch>
        </p:blipFill>
        <p:spPr>
          <a:xfrm>
            <a:off x="5431981" y="1658947"/>
            <a:ext cx="904568" cy="2366010"/>
          </a:xfrm>
          <a:prstGeom prst="rect">
            <a:avLst/>
          </a:prstGeom>
        </p:spPr>
      </p:pic>
      <p:sp>
        <p:nvSpPr>
          <p:cNvPr id="15" name="5-point Star 14">
            <a:extLst>
              <a:ext uri="{FF2B5EF4-FFF2-40B4-BE49-F238E27FC236}">
                <a16:creationId xmlns:a16="http://schemas.microsoft.com/office/drawing/2014/main" id="{6640E9F2-DC31-CE83-B2C4-FFAFC7CE0830}"/>
              </a:ext>
            </a:extLst>
          </p:cNvPr>
          <p:cNvSpPr>
            <a:spLocks noChangeAspect="1"/>
          </p:cNvSpPr>
          <p:nvPr/>
        </p:nvSpPr>
        <p:spPr>
          <a:xfrm>
            <a:off x="5469444" y="2145273"/>
            <a:ext cx="216000" cy="197087"/>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dog sitting on a sidewalk&#10;&#10;Description automatically generated">
            <a:extLst>
              <a:ext uri="{FF2B5EF4-FFF2-40B4-BE49-F238E27FC236}">
                <a16:creationId xmlns:a16="http://schemas.microsoft.com/office/drawing/2014/main" id="{F45B490A-6D09-839E-E9E7-ACE4CC047A86}"/>
              </a:ext>
            </a:extLst>
          </p:cNvPr>
          <p:cNvPicPr>
            <a:picLocks noChangeAspect="1"/>
          </p:cNvPicPr>
          <p:nvPr/>
        </p:nvPicPr>
        <p:blipFill>
          <a:blip r:embed="rId4"/>
          <a:stretch>
            <a:fillRect/>
          </a:stretch>
        </p:blipFill>
        <p:spPr>
          <a:xfrm>
            <a:off x="6685571" y="2848406"/>
            <a:ext cx="1260000" cy="1260000"/>
          </a:xfrm>
          <a:prstGeom prst="rect">
            <a:avLst/>
          </a:prstGeom>
          <a:ln w="25400">
            <a:solidFill>
              <a:srgbClr val="FF0000"/>
            </a:solidFill>
          </a:ln>
        </p:spPr>
      </p:pic>
      <p:pic>
        <p:nvPicPr>
          <p:cNvPr id="10" name="Picture 9" descr="A dog sitting on the ground&#10;&#10;Description automatically generated">
            <a:extLst>
              <a:ext uri="{FF2B5EF4-FFF2-40B4-BE49-F238E27FC236}">
                <a16:creationId xmlns:a16="http://schemas.microsoft.com/office/drawing/2014/main" id="{84A5F9F7-D7F0-2C2A-DB53-46573EA146B5}"/>
              </a:ext>
            </a:extLst>
          </p:cNvPr>
          <p:cNvPicPr>
            <a:picLocks noChangeAspect="1"/>
          </p:cNvPicPr>
          <p:nvPr/>
        </p:nvPicPr>
        <p:blipFill>
          <a:blip r:embed="rId5"/>
          <a:stretch>
            <a:fillRect/>
          </a:stretch>
        </p:blipFill>
        <p:spPr>
          <a:xfrm>
            <a:off x="6685571" y="1539161"/>
            <a:ext cx="1260000" cy="1260000"/>
          </a:xfrm>
          <a:prstGeom prst="rect">
            <a:avLst/>
          </a:prstGeom>
          <a:ln w="25400">
            <a:solidFill>
              <a:srgbClr val="00B0F0"/>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8080D2-E22F-E5BC-8943-E51AE6E7A0F9}"/>
                  </a:ext>
                </a:extLst>
              </p:cNvPr>
              <p:cNvSpPr txBox="1"/>
              <p:nvPr/>
            </p:nvSpPr>
            <p:spPr>
              <a:xfrm>
                <a:off x="5577444" y="3964858"/>
                <a:ext cx="914400" cy="463348"/>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E38080D2-E22F-E5BC-8943-E51AE6E7A0F9}"/>
                  </a:ext>
                </a:extLst>
              </p:cNvPr>
              <p:cNvSpPr txBox="1">
                <a:spLocks noRot="1" noChangeAspect="1" noMove="1" noResize="1" noEditPoints="1" noAdjustHandles="1" noChangeArrowheads="1" noChangeShapeType="1" noTextEdit="1"/>
              </p:cNvSpPr>
              <p:nvPr/>
            </p:nvSpPr>
            <p:spPr>
              <a:xfrm>
                <a:off x="5577444" y="3964858"/>
                <a:ext cx="914400" cy="463348"/>
              </a:xfrm>
              <a:prstGeom prst="rect">
                <a:avLst/>
              </a:prstGeom>
              <a:blipFill>
                <a:blip r:embed="rId6"/>
                <a:stretch>
                  <a:fillRect/>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79D9105-37FB-61DC-698D-D9F718729229}"/>
              </a:ext>
            </a:extLst>
          </p:cNvPr>
          <p:cNvPicPr>
            <a:picLocks noChangeAspect="1"/>
          </p:cNvPicPr>
          <p:nvPr/>
        </p:nvPicPr>
        <p:blipFill>
          <a:blip r:embed="rId7"/>
          <a:stretch>
            <a:fillRect/>
          </a:stretch>
        </p:blipFill>
        <p:spPr>
          <a:xfrm>
            <a:off x="2565094" y="1681933"/>
            <a:ext cx="1369579" cy="23660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7747A1-2F19-CB1E-6378-F6FB952D6375}"/>
                  </a:ext>
                </a:extLst>
              </p:cNvPr>
              <p:cNvSpPr txBox="1"/>
              <p:nvPr/>
            </p:nvSpPr>
            <p:spPr>
              <a:xfrm>
                <a:off x="3015898" y="3964323"/>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A47747A1-2F19-CB1E-6378-F6FB952D6375}"/>
                  </a:ext>
                </a:extLst>
              </p:cNvPr>
              <p:cNvSpPr txBox="1">
                <a:spLocks noRot="1" noChangeAspect="1" noMove="1" noResize="1" noEditPoints="1" noAdjustHandles="1" noChangeArrowheads="1" noChangeShapeType="1" noTextEdit="1"/>
              </p:cNvSpPr>
              <p:nvPr/>
            </p:nvSpPr>
            <p:spPr>
              <a:xfrm>
                <a:off x="3015898" y="3964323"/>
                <a:ext cx="914400" cy="914400"/>
              </a:xfrm>
              <a:prstGeom prst="rect">
                <a:avLst/>
              </a:prstGeom>
              <a:blipFill>
                <a:blip r:embed="rId8"/>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3C14B68-EBC5-9379-E0D0-324617671DE3}"/>
              </a:ext>
            </a:extLst>
          </p:cNvPr>
          <p:cNvSpPr txBox="1"/>
          <p:nvPr/>
        </p:nvSpPr>
        <p:spPr>
          <a:xfrm>
            <a:off x="7837393" y="1950538"/>
            <a:ext cx="914400" cy="914400"/>
          </a:xfrm>
          <a:prstGeom prst="rect">
            <a:avLst/>
          </a:prstGeom>
        </p:spPr>
        <p:txBody>
          <a:bodyPr wrap="none" rtlCol="0">
            <a:normAutofit/>
          </a:bodyPr>
          <a:lstStyle/>
          <a:p>
            <a:pPr algn="ctr"/>
            <a:r>
              <a:rPr lang="en-US" dirty="0"/>
              <a:t>input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2824F1-DEF7-586B-D831-0C98DF0FFFC9}"/>
                  </a:ext>
                </a:extLst>
              </p:cNvPr>
              <p:cNvSpPr txBox="1"/>
              <p:nvPr/>
            </p:nvSpPr>
            <p:spPr>
              <a:xfrm>
                <a:off x="7837393" y="3208076"/>
                <a:ext cx="914400"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𝑥</m:t>
                              </m:r>
                            </m:e>
                          </m:acc>
                        </m:e>
                        <m:sub>
                          <m:r>
                            <a:rPr lang="en-AU" b="0" i="1" smtClean="0">
                              <a:latin typeface="Cambria Math" panose="02040503050406030204" pitchFamily="18" charset="0"/>
                            </a:rPr>
                            <m:t>0</m:t>
                          </m:r>
                        </m:sub>
                      </m:sSub>
                    </m:oMath>
                  </m:oMathPara>
                </a14:m>
                <a:endParaRPr lang="en-US" dirty="0"/>
              </a:p>
            </p:txBody>
          </p:sp>
        </mc:Choice>
        <mc:Fallback xmlns="">
          <p:sp>
            <p:nvSpPr>
              <p:cNvPr id="12" name="TextBox 11">
                <a:extLst>
                  <a:ext uri="{FF2B5EF4-FFF2-40B4-BE49-F238E27FC236}">
                    <a16:creationId xmlns:a16="http://schemas.microsoft.com/office/drawing/2014/main" id="{C62824F1-DEF7-586B-D831-0C98DF0FFFC9}"/>
                  </a:ext>
                </a:extLst>
              </p:cNvPr>
              <p:cNvSpPr txBox="1">
                <a:spLocks noRot="1" noChangeAspect="1" noMove="1" noResize="1" noEditPoints="1" noAdjustHandles="1" noChangeArrowheads="1" noChangeShapeType="1" noTextEdit="1"/>
              </p:cNvSpPr>
              <p:nvPr/>
            </p:nvSpPr>
            <p:spPr>
              <a:xfrm>
                <a:off x="7837393" y="3208076"/>
                <a:ext cx="914400" cy="914400"/>
              </a:xfrm>
              <a:prstGeom prst="rect">
                <a:avLst/>
              </a:prstGeom>
              <a:blipFill>
                <a:blip r:embed="rId9"/>
                <a:stretch>
                  <a:fillRect/>
                </a:stretch>
              </a:blipFill>
            </p:spPr>
            <p:txBody>
              <a:bodyPr/>
              <a:lstStyle/>
              <a:p>
                <a:r>
                  <a:rPr lang="en-US">
                    <a:noFill/>
                  </a:rPr>
                  <a:t> </a:t>
                </a:r>
              </a:p>
            </p:txBody>
          </p:sp>
        </mc:Fallback>
      </mc:AlternateContent>
      <p:sp>
        <p:nvSpPr>
          <p:cNvPr id="21" name="5-point Star 20">
            <a:extLst>
              <a:ext uri="{FF2B5EF4-FFF2-40B4-BE49-F238E27FC236}">
                <a16:creationId xmlns:a16="http://schemas.microsoft.com/office/drawing/2014/main" id="{09B55634-C174-EDDF-E3DE-F6C6BF46953A}"/>
              </a:ext>
            </a:extLst>
          </p:cNvPr>
          <p:cNvSpPr>
            <a:spLocks noChangeAspect="1"/>
          </p:cNvSpPr>
          <p:nvPr/>
        </p:nvSpPr>
        <p:spPr>
          <a:xfrm>
            <a:off x="2963269" y="2332564"/>
            <a:ext cx="162000" cy="147815"/>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a:extLst>
              <a:ext uri="{FF2B5EF4-FFF2-40B4-BE49-F238E27FC236}">
                <a16:creationId xmlns:a16="http://schemas.microsoft.com/office/drawing/2014/main" id="{4F02C85E-EA05-F878-8D31-A88AEA770A15}"/>
              </a:ext>
            </a:extLst>
          </p:cNvPr>
          <p:cNvSpPr>
            <a:spLocks noChangeAspect="1"/>
          </p:cNvSpPr>
          <p:nvPr/>
        </p:nvSpPr>
        <p:spPr>
          <a:xfrm>
            <a:off x="2720547" y="3053809"/>
            <a:ext cx="162000" cy="147815"/>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a:extLst>
              <a:ext uri="{FF2B5EF4-FFF2-40B4-BE49-F238E27FC236}">
                <a16:creationId xmlns:a16="http://schemas.microsoft.com/office/drawing/2014/main" id="{7A3E53E4-2896-F659-8C8B-6B2EA1C1CF72}"/>
              </a:ext>
            </a:extLst>
          </p:cNvPr>
          <p:cNvSpPr>
            <a:spLocks noChangeAspect="1"/>
          </p:cNvSpPr>
          <p:nvPr/>
        </p:nvSpPr>
        <p:spPr>
          <a:xfrm>
            <a:off x="4866959" y="2947508"/>
            <a:ext cx="216000" cy="197087"/>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5654606"/>
      </p:ext>
    </p:extLst>
  </p:cSld>
  <p:clrMapOvr>
    <a:masterClrMapping/>
  </p:clrMapOvr>
  <mc:AlternateContent xmlns:mc="http://schemas.openxmlformats.org/markup-compatibility/2006" xmlns:p14="http://schemas.microsoft.com/office/powerpoint/2010/main">
    <mc:Choice Requires="p14">
      <p:transition spd="slow" p14:dur="2000" advTm="5315"/>
    </mc:Choice>
    <mc:Fallback xmlns="">
      <p:transition spd="slow" advTm="5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14</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Manifold Explanation</a:t>
            </a:r>
          </a:p>
        </p:txBody>
      </p:sp>
      <p:sp>
        <p:nvSpPr>
          <p:cNvPr id="6" name="TextBox 5">
            <a:extLst>
              <a:ext uri="{FF2B5EF4-FFF2-40B4-BE49-F238E27FC236}">
                <a16:creationId xmlns:a16="http://schemas.microsoft.com/office/drawing/2014/main" id="{1271866F-2827-88CE-63F7-ABF6E35C6857}"/>
              </a:ext>
            </a:extLst>
          </p:cNvPr>
          <p:cNvSpPr txBox="1"/>
          <p:nvPr/>
        </p:nvSpPr>
        <p:spPr>
          <a:xfrm>
            <a:off x="4214954" y="4476544"/>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4697554" y="4438444"/>
            <a:ext cx="0" cy="0"/>
          </a:xfrm>
          <a:prstGeom prst="rect">
            <a:avLst/>
          </a:prstGeom>
        </p:spPr>
        <p:txBody>
          <a:bodyPr wrap="none" rtlCol="0">
            <a:normAutofit fontScale="25000" lnSpcReduction="20000"/>
          </a:bodyPr>
          <a:lstStyle/>
          <a:p>
            <a:pPr algn="l"/>
            <a:endParaRPr lang="en-US" dirty="0"/>
          </a:p>
        </p:txBody>
      </p:sp>
      <p:pic>
        <p:nvPicPr>
          <p:cNvPr id="13" name="Picture 12">
            <a:extLst>
              <a:ext uri="{FF2B5EF4-FFF2-40B4-BE49-F238E27FC236}">
                <a16:creationId xmlns:a16="http://schemas.microsoft.com/office/drawing/2014/main" id="{08F6EAE7-D63C-16BC-B16C-6F085FAD8BC3}"/>
              </a:ext>
            </a:extLst>
          </p:cNvPr>
          <p:cNvPicPr>
            <a:picLocks noChangeAspect="1"/>
          </p:cNvPicPr>
          <p:nvPr/>
        </p:nvPicPr>
        <p:blipFill>
          <a:blip r:embed="rId3"/>
          <a:stretch>
            <a:fillRect/>
          </a:stretch>
        </p:blipFill>
        <p:spPr>
          <a:xfrm>
            <a:off x="5431981" y="1658947"/>
            <a:ext cx="904568" cy="2366010"/>
          </a:xfrm>
          <a:prstGeom prst="rect">
            <a:avLst/>
          </a:prstGeom>
        </p:spPr>
      </p:pic>
      <p:sp>
        <p:nvSpPr>
          <p:cNvPr id="15" name="5-point Star 14">
            <a:extLst>
              <a:ext uri="{FF2B5EF4-FFF2-40B4-BE49-F238E27FC236}">
                <a16:creationId xmlns:a16="http://schemas.microsoft.com/office/drawing/2014/main" id="{6640E9F2-DC31-CE83-B2C4-FFAFC7CE0830}"/>
              </a:ext>
            </a:extLst>
          </p:cNvPr>
          <p:cNvSpPr>
            <a:spLocks noChangeAspect="1"/>
          </p:cNvSpPr>
          <p:nvPr/>
        </p:nvSpPr>
        <p:spPr>
          <a:xfrm>
            <a:off x="5469444" y="2145273"/>
            <a:ext cx="216000" cy="197087"/>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dog sitting on a sidewalk&#10;&#10;Description automatically generated">
            <a:extLst>
              <a:ext uri="{FF2B5EF4-FFF2-40B4-BE49-F238E27FC236}">
                <a16:creationId xmlns:a16="http://schemas.microsoft.com/office/drawing/2014/main" id="{F45B490A-6D09-839E-E9E7-ACE4CC047A86}"/>
              </a:ext>
            </a:extLst>
          </p:cNvPr>
          <p:cNvPicPr>
            <a:picLocks noChangeAspect="1"/>
          </p:cNvPicPr>
          <p:nvPr/>
        </p:nvPicPr>
        <p:blipFill>
          <a:blip r:embed="rId4"/>
          <a:stretch>
            <a:fillRect/>
          </a:stretch>
        </p:blipFill>
        <p:spPr>
          <a:xfrm>
            <a:off x="6685571" y="2848406"/>
            <a:ext cx="1260000" cy="1260000"/>
          </a:xfrm>
          <a:prstGeom prst="rect">
            <a:avLst/>
          </a:prstGeom>
          <a:ln w="25400">
            <a:solidFill>
              <a:srgbClr val="FF0000"/>
            </a:solidFill>
          </a:ln>
        </p:spPr>
      </p:pic>
      <p:pic>
        <p:nvPicPr>
          <p:cNvPr id="10" name="Picture 9" descr="A dog sitting on the ground&#10;&#10;Description automatically generated">
            <a:extLst>
              <a:ext uri="{FF2B5EF4-FFF2-40B4-BE49-F238E27FC236}">
                <a16:creationId xmlns:a16="http://schemas.microsoft.com/office/drawing/2014/main" id="{84A5F9F7-D7F0-2C2A-DB53-46573EA146B5}"/>
              </a:ext>
            </a:extLst>
          </p:cNvPr>
          <p:cNvPicPr>
            <a:picLocks noChangeAspect="1"/>
          </p:cNvPicPr>
          <p:nvPr/>
        </p:nvPicPr>
        <p:blipFill>
          <a:blip r:embed="rId5"/>
          <a:stretch>
            <a:fillRect/>
          </a:stretch>
        </p:blipFill>
        <p:spPr>
          <a:xfrm>
            <a:off x="6685571" y="1539161"/>
            <a:ext cx="1260000" cy="1260000"/>
          </a:xfrm>
          <a:prstGeom prst="rect">
            <a:avLst/>
          </a:prstGeom>
          <a:ln w="25400">
            <a:solidFill>
              <a:srgbClr val="00B0F0"/>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8080D2-E22F-E5BC-8943-E51AE6E7A0F9}"/>
                  </a:ext>
                </a:extLst>
              </p:cNvPr>
              <p:cNvSpPr txBox="1"/>
              <p:nvPr/>
            </p:nvSpPr>
            <p:spPr>
              <a:xfrm>
                <a:off x="5577444" y="3964858"/>
                <a:ext cx="914400" cy="463348"/>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E38080D2-E22F-E5BC-8943-E51AE6E7A0F9}"/>
                  </a:ext>
                </a:extLst>
              </p:cNvPr>
              <p:cNvSpPr txBox="1">
                <a:spLocks noRot="1" noChangeAspect="1" noMove="1" noResize="1" noEditPoints="1" noAdjustHandles="1" noChangeArrowheads="1" noChangeShapeType="1" noTextEdit="1"/>
              </p:cNvSpPr>
              <p:nvPr/>
            </p:nvSpPr>
            <p:spPr>
              <a:xfrm>
                <a:off x="5577444" y="3964858"/>
                <a:ext cx="914400" cy="463348"/>
              </a:xfrm>
              <a:prstGeom prst="rect">
                <a:avLst/>
              </a:prstGeom>
              <a:blipFill>
                <a:blip r:embed="rId6"/>
                <a:stretch>
                  <a:fillRect/>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79D9105-37FB-61DC-698D-D9F718729229}"/>
              </a:ext>
            </a:extLst>
          </p:cNvPr>
          <p:cNvPicPr>
            <a:picLocks noChangeAspect="1"/>
          </p:cNvPicPr>
          <p:nvPr/>
        </p:nvPicPr>
        <p:blipFill>
          <a:blip r:embed="rId7"/>
          <a:stretch>
            <a:fillRect/>
          </a:stretch>
        </p:blipFill>
        <p:spPr>
          <a:xfrm>
            <a:off x="2565094" y="1681933"/>
            <a:ext cx="1369579" cy="23660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7747A1-2F19-CB1E-6378-F6FB952D6375}"/>
                  </a:ext>
                </a:extLst>
              </p:cNvPr>
              <p:cNvSpPr txBox="1"/>
              <p:nvPr/>
            </p:nvSpPr>
            <p:spPr>
              <a:xfrm>
                <a:off x="3015898" y="3964323"/>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A47747A1-2F19-CB1E-6378-F6FB952D6375}"/>
                  </a:ext>
                </a:extLst>
              </p:cNvPr>
              <p:cNvSpPr txBox="1">
                <a:spLocks noRot="1" noChangeAspect="1" noMove="1" noResize="1" noEditPoints="1" noAdjustHandles="1" noChangeArrowheads="1" noChangeShapeType="1" noTextEdit="1"/>
              </p:cNvSpPr>
              <p:nvPr/>
            </p:nvSpPr>
            <p:spPr>
              <a:xfrm>
                <a:off x="3015898" y="3964323"/>
                <a:ext cx="914400" cy="914400"/>
              </a:xfrm>
              <a:prstGeom prst="rect">
                <a:avLst/>
              </a:prstGeom>
              <a:blipFill>
                <a:blip r:embed="rId8"/>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3C14B68-EBC5-9379-E0D0-324617671DE3}"/>
              </a:ext>
            </a:extLst>
          </p:cNvPr>
          <p:cNvSpPr txBox="1"/>
          <p:nvPr/>
        </p:nvSpPr>
        <p:spPr>
          <a:xfrm>
            <a:off x="7837393" y="1950538"/>
            <a:ext cx="914400" cy="914400"/>
          </a:xfrm>
          <a:prstGeom prst="rect">
            <a:avLst/>
          </a:prstGeom>
        </p:spPr>
        <p:txBody>
          <a:bodyPr wrap="none" rtlCol="0">
            <a:normAutofit/>
          </a:bodyPr>
          <a:lstStyle/>
          <a:p>
            <a:pPr algn="ctr"/>
            <a:r>
              <a:rPr lang="en-US" dirty="0"/>
              <a:t>input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2824F1-DEF7-586B-D831-0C98DF0FFFC9}"/>
                  </a:ext>
                </a:extLst>
              </p:cNvPr>
              <p:cNvSpPr txBox="1"/>
              <p:nvPr/>
            </p:nvSpPr>
            <p:spPr>
              <a:xfrm>
                <a:off x="7837393" y="3208076"/>
                <a:ext cx="914400"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𝑥</m:t>
                              </m:r>
                            </m:e>
                          </m:acc>
                        </m:e>
                        <m:sub>
                          <m:r>
                            <a:rPr lang="en-AU" b="0" i="1" smtClean="0">
                              <a:latin typeface="Cambria Math" panose="02040503050406030204" pitchFamily="18" charset="0"/>
                            </a:rPr>
                            <m:t>0</m:t>
                          </m:r>
                        </m:sub>
                      </m:sSub>
                    </m:oMath>
                  </m:oMathPara>
                </a14:m>
                <a:endParaRPr lang="en-US" dirty="0"/>
              </a:p>
            </p:txBody>
          </p:sp>
        </mc:Choice>
        <mc:Fallback xmlns="">
          <p:sp>
            <p:nvSpPr>
              <p:cNvPr id="12" name="TextBox 11">
                <a:extLst>
                  <a:ext uri="{FF2B5EF4-FFF2-40B4-BE49-F238E27FC236}">
                    <a16:creationId xmlns:a16="http://schemas.microsoft.com/office/drawing/2014/main" id="{C62824F1-DEF7-586B-D831-0C98DF0FFFC9}"/>
                  </a:ext>
                </a:extLst>
              </p:cNvPr>
              <p:cNvSpPr txBox="1">
                <a:spLocks noRot="1" noChangeAspect="1" noMove="1" noResize="1" noEditPoints="1" noAdjustHandles="1" noChangeArrowheads="1" noChangeShapeType="1" noTextEdit="1"/>
              </p:cNvSpPr>
              <p:nvPr/>
            </p:nvSpPr>
            <p:spPr>
              <a:xfrm>
                <a:off x="7837393" y="3208076"/>
                <a:ext cx="914400" cy="914400"/>
              </a:xfrm>
              <a:prstGeom prst="rect">
                <a:avLst/>
              </a:prstGeom>
              <a:blipFill>
                <a:blip r:embed="rId9"/>
                <a:stretch>
                  <a:fillRect/>
                </a:stretch>
              </a:blipFill>
            </p:spPr>
            <p:txBody>
              <a:bodyPr/>
              <a:lstStyle/>
              <a:p>
                <a:r>
                  <a:rPr lang="en-US">
                    <a:noFill/>
                  </a:rPr>
                  <a:t> </a:t>
                </a:r>
              </a:p>
            </p:txBody>
          </p:sp>
        </mc:Fallback>
      </mc:AlternateContent>
      <p:pic>
        <p:nvPicPr>
          <p:cNvPr id="19" name="Picture 18" descr="A blurry image of a cat&#10;&#10;Description automatically generated">
            <a:extLst>
              <a:ext uri="{FF2B5EF4-FFF2-40B4-BE49-F238E27FC236}">
                <a16:creationId xmlns:a16="http://schemas.microsoft.com/office/drawing/2014/main" id="{6D6609B7-B715-711F-3569-F692B805F9B2}"/>
              </a:ext>
            </a:extLst>
          </p:cNvPr>
          <p:cNvPicPr>
            <a:picLocks noChangeAspect="1"/>
          </p:cNvPicPr>
          <p:nvPr/>
        </p:nvPicPr>
        <p:blipFill>
          <a:blip r:embed="rId10"/>
          <a:stretch>
            <a:fillRect/>
          </a:stretch>
        </p:blipFill>
        <p:spPr>
          <a:xfrm>
            <a:off x="906971" y="2848406"/>
            <a:ext cx="1260000" cy="1260000"/>
          </a:xfrm>
          <a:prstGeom prst="rect">
            <a:avLst/>
          </a:prstGeom>
          <a:ln w="25400">
            <a:solidFill>
              <a:srgbClr val="FF0000"/>
            </a:solidFill>
          </a:ln>
        </p:spPr>
      </p:pic>
      <p:pic>
        <p:nvPicPr>
          <p:cNvPr id="20" name="Picture 19" descr="A blurry image of a dog&#10;&#10;Description automatically generated">
            <a:extLst>
              <a:ext uri="{FF2B5EF4-FFF2-40B4-BE49-F238E27FC236}">
                <a16:creationId xmlns:a16="http://schemas.microsoft.com/office/drawing/2014/main" id="{4B795642-CB64-573E-5A50-DF4DF49EA3DA}"/>
              </a:ext>
            </a:extLst>
          </p:cNvPr>
          <p:cNvPicPr>
            <a:picLocks noChangeAspect="1"/>
          </p:cNvPicPr>
          <p:nvPr/>
        </p:nvPicPr>
        <p:blipFill>
          <a:blip r:embed="rId11"/>
          <a:stretch>
            <a:fillRect/>
          </a:stretch>
        </p:blipFill>
        <p:spPr>
          <a:xfrm>
            <a:off x="906971" y="1539161"/>
            <a:ext cx="1260000" cy="1260000"/>
          </a:xfrm>
          <a:prstGeom prst="rect">
            <a:avLst/>
          </a:prstGeom>
          <a:ln w="25400">
            <a:solidFill>
              <a:srgbClr val="00B0F0"/>
            </a:solidFill>
          </a:ln>
        </p:spPr>
      </p:pic>
      <p:cxnSp>
        <p:nvCxnSpPr>
          <p:cNvPr id="25" name="Curved Connector 24">
            <a:extLst>
              <a:ext uri="{FF2B5EF4-FFF2-40B4-BE49-F238E27FC236}">
                <a16:creationId xmlns:a16="http://schemas.microsoft.com/office/drawing/2014/main" id="{A8A81A44-33FE-B9E7-0F31-01EE9153896D}"/>
              </a:ext>
            </a:extLst>
          </p:cNvPr>
          <p:cNvCxnSpPr>
            <a:cxnSpLocks/>
            <a:stCxn id="20" idx="3"/>
          </p:cNvCxnSpPr>
          <p:nvPr/>
        </p:nvCxnSpPr>
        <p:spPr>
          <a:xfrm>
            <a:off x="2166971" y="2169161"/>
            <a:ext cx="568619" cy="134625"/>
          </a:xfrm>
          <a:prstGeom prst="curved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03E8CAF1-ADF1-829A-DBCD-DF4D9F11FB50}"/>
              </a:ext>
            </a:extLst>
          </p:cNvPr>
          <p:cNvCxnSpPr>
            <a:cxnSpLocks/>
            <a:stCxn id="19" idx="3"/>
          </p:cNvCxnSpPr>
          <p:nvPr/>
        </p:nvCxnSpPr>
        <p:spPr>
          <a:xfrm flipV="1">
            <a:off x="2166971" y="2993798"/>
            <a:ext cx="448596" cy="484608"/>
          </a:xfrm>
          <a:prstGeom prst="curved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arr1">
            <a:extLst>
              <a:ext uri="{FF2B5EF4-FFF2-40B4-BE49-F238E27FC236}">
                <a16:creationId xmlns:a16="http://schemas.microsoft.com/office/drawing/2014/main" id="{B028DA05-EE53-9439-752A-C7F3ABBCC812}"/>
              </a:ext>
            </a:extLst>
          </p:cNvPr>
          <p:cNvSpPr/>
          <p:nvPr/>
        </p:nvSpPr>
        <p:spPr>
          <a:xfrm rot="10800000">
            <a:off x="4208549" y="2526369"/>
            <a:ext cx="435444" cy="350248"/>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a:extLst>
              <a:ext uri="{FF2B5EF4-FFF2-40B4-BE49-F238E27FC236}">
                <a16:creationId xmlns:a16="http://schemas.microsoft.com/office/drawing/2014/main" id="{09B55634-C174-EDDF-E3DE-F6C6BF46953A}"/>
              </a:ext>
            </a:extLst>
          </p:cNvPr>
          <p:cNvSpPr>
            <a:spLocks noChangeAspect="1"/>
          </p:cNvSpPr>
          <p:nvPr/>
        </p:nvSpPr>
        <p:spPr>
          <a:xfrm>
            <a:off x="2963269" y="2332564"/>
            <a:ext cx="162000" cy="147815"/>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a:extLst>
              <a:ext uri="{FF2B5EF4-FFF2-40B4-BE49-F238E27FC236}">
                <a16:creationId xmlns:a16="http://schemas.microsoft.com/office/drawing/2014/main" id="{4F02C85E-EA05-F878-8D31-A88AEA770A15}"/>
              </a:ext>
            </a:extLst>
          </p:cNvPr>
          <p:cNvSpPr>
            <a:spLocks noChangeAspect="1"/>
          </p:cNvSpPr>
          <p:nvPr/>
        </p:nvSpPr>
        <p:spPr>
          <a:xfrm>
            <a:off x="2720547" y="3053809"/>
            <a:ext cx="162000" cy="147815"/>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82F60B7-A20F-07D8-125D-A7561068FCD1}"/>
              </a:ext>
            </a:extLst>
          </p:cNvPr>
          <p:cNvSpPr/>
          <p:nvPr/>
        </p:nvSpPr>
        <p:spPr>
          <a:xfrm>
            <a:off x="2737358" y="2250363"/>
            <a:ext cx="120023" cy="120023"/>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B681560-5DAD-079F-57DF-7B8AABCF9BBE}"/>
              </a:ext>
            </a:extLst>
          </p:cNvPr>
          <p:cNvSpPr/>
          <p:nvPr/>
        </p:nvSpPr>
        <p:spPr>
          <a:xfrm>
            <a:off x="2630275" y="2933786"/>
            <a:ext cx="120023" cy="12002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a:extLst>
              <a:ext uri="{FF2B5EF4-FFF2-40B4-BE49-F238E27FC236}">
                <a16:creationId xmlns:a16="http://schemas.microsoft.com/office/drawing/2014/main" id="{7A3E53E4-2896-F659-8C8B-6B2EA1C1CF72}"/>
              </a:ext>
            </a:extLst>
          </p:cNvPr>
          <p:cNvSpPr>
            <a:spLocks noChangeAspect="1"/>
          </p:cNvSpPr>
          <p:nvPr/>
        </p:nvSpPr>
        <p:spPr>
          <a:xfrm>
            <a:off x="4866959" y="2947508"/>
            <a:ext cx="216000" cy="197087"/>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720078"/>
      </p:ext>
    </p:extLst>
  </p:cSld>
  <p:clrMapOvr>
    <a:masterClrMapping/>
  </p:clrMapOvr>
  <mc:AlternateContent xmlns:mc="http://schemas.openxmlformats.org/markup-compatibility/2006" xmlns:p14="http://schemas.microsoft.com/office/powerpoint/2010/main">
    <mc:Choice Requires="p14">
      <p:transition spd="slow" p14:dur="2000" advTm="5571"/>
    </mc:Choice>
    <mc:Fallback xmlns="">
      <p:transition spd="slow" advTm="5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300"/>
                                        <p:tgtEl>
                                          <p:spTgt spid="35"/>
                                        </p:tgtEl>
                                      </p:cBhvr>
                                    </p:animEffect>
                                  </p:childTnLst>
                                </p:cTn>
                              </p:par>
                            </p:childTnLst>
                          </p:cTn>
                        </p:par>
                        <p:par>
                          <p:cTn id="8" fill="hold">
                            <p:stCondLst>
                              <p:cond delay="300"/>
                            </p:stCondLst>
                            <p:childTnLst>
                              <p:par>
                                <p:cTn id="9" presetID="0" presetClass="path" presetSubtype="0" accel="50000" decel="50000" fill="hold" grpId="2" nodeType="afterEffect">
                                  <p:stCondLst>
                                    <p:cond delay="100"/>
                                  </p:stCondLst>
                                  <p:childTnLst>
                                    <p:animMotion origin="layout" path="M 0 0 L -0.02726 -0.01975 " pathEditMode="relative" ptsTypes="AA">
                                      <p:cBhvr>
                                        <p:cTn id="10" dur="1000" fill="hold"/>
                                        <p:tgtEl>
                                          <p:spTgt spid="21"/>
                                        </p:tgtEl>
                                        <p:attrNameLst>
                                          <p:attrName>ppt_x</p:attrName>
                                          <p:attrName>ppt_y</p:attrName>
                                        </p:attrNameLst>
                                      </p:cBhvr>
                                    </p:animMotion>
                                  </p:childTnLst>
                                </p:cTn>
                              </p:par>
                              <p:par>
                                <p:cTn id="11" presetID="0" presetClass="path" presetSubtype="0" accel="50000" decel="50000" fill="hold" grpId="2" nodeType="withEffect">
                                  <p:stCondLst>
                                    <p:cond delay="100"/>
                                  </p:stCondLst>
                                  <p:childTnLst>
                                    <p:animMotion origin="layout" path="M 0 0 L -0.01233 -0.02932 " pathEditMode="relative" ptsTypes="AA">
                                      <p:cBhvr>
                                        <p:cTn id="12" dur="1000" fill="hold"/>
                                        <p:tgtEl>
                                          <p:spTgt spid="23"/>
                                        </p:tgtEl>
                                        <p:attrNameLst>
                                          <p:attrName>ppt_x</p:attrName>
                                          <p:attrName>ppt_y</p:attrName>
                                        </p:attrNameLst>
                                      </p:cBhvr>
                                    </p:animMotion>
                                  </p:childTnLst>
                                </p:cTn>
                              </p:par>
                            </p:childTnLst>
                          </p:cTn>
                        </p:par>
                        <p:par>
                          <p:cTn id="13" fill="hold">
                            <p:stCondLst>
                              <p:cond delay="1400"/>
                            </p:stCondLst>
                            <p:childTnLst>
                              <p:par>
                                <p:cTn id="14" presetID="10" presetClass="exit" presetSubtype="0" fill="hold" grpId="1" nodeType="afterEffect">
                                  <p:stCondLst>
                                    <p:cond delay="0"/>
                                  </p:stCondLst>
                                  <p:childTnLst>
                                    <p:animEffect transition="out" filter="fade">
                                      <p:cBhvr>
                                        <p:cTn id="15" dur="500"/>
                                        <p:tgtEl>
                                          <p:spTgt spid="21"/>
                                        </p:tgtEl>
                                      </p:cBhvr>
                                    </p:animEffect>
                                    <p:set>
                                      <p:cBhvr>
                                        <p:cTn id="16" dur="1" fill="hold">
                                          <p:stCondLst>
                                            <p:cond delay="499"/>
                                          </p:stCondLst>
                                        </p:cTn>
                                        <p:tgtEl>
                                          <p:spTgt spid="21"/>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23"/>
                                        </p:tgtEl>
                                      </p:cBhvr>
                                    </p:animEffect>
                                    <p:set>
                                      <p:cBhvr>
                                        <p:cTn id="19" dur="1" fill="hold">
                                          <p:stCondLst>
                                            <p:cond delay="499"/>
                                          </p:stCondLst>
                                        </p:cTn>
                                        <p:tgtEl>
                                          <p:spTgt spid="23"/>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1900"/>
                            </p:stCondLst>
                            <p:childTnLst>
                              <p:par>
                                <p:cTn id="27" presetID="5" presetClass="entr" presetSubtype="1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checkerboard(across)">
                                      <p:cBhvr>
                                        <p:cTn id="29" dur="300"/>
                                        <p:tgtEl>
                                          <p:spTgt spid="20"/>
                                        </p:tgtEl>
                                      </p:cBhvr>
                                    </p:animEffect>
                                  </p:childTnLst>
                                </p:cTn>
                              </p:par>
                            </p:childTnLst>
                          </p:cTn>
                        </p:par>
                        <p:par>
                          <p:cTn id="30" fill="hold">
                            <p:stCondLst>
                              <p:cond delay="2200"/>
                            </p:stCondLst>
                            <p:childTnLst>
                              <p:par>
                                <p:cTn id="31" presetID="22" presetClass="entr" presetSubtype="8"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par>
                          <p:cTn id="34" fill="hold">
                            <p:stCondLst>
                              <p:cond delay="2700"/>
                            </p:stCondLst>
                            <p:childTnLst>
                              <p:par>
                                <p:cTn id="35" presetID="5" presetClass="entr" presetSubtype="1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checkerboard(across)">
                                      <p:cBhvr>
                                        <p:cTn id="37" dur="300"/>
                                        <p:tgtEl>
                                          <p:spTgt spid="19"/>
                                        </p:tgtEl>
                                      </p:cBhvr>
                                    </p:animEffect>
                                  </p:childTnLst>
                                </p:cTn>
                              </p:par>
                            </p:childTnLst>
                          </p:cTn>
                        </p:par>
                        <p:par>
                          <p:cTn id="38" fill="hold">
                            <p:stCondLst>
                              <p:cond delay="3000"/>
                            </p:stCondLst>
                            <p:childTnLst>
                              <p:par>
                                <p:cTn id="39" presetID="22" presetClass="entr" presetSubtype="8"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1" grpId="1" animBg="1"/>
      <p:bldP spid="21" grpId="2" animBg="1"/>
      <p:bldP spid="23" grpId="1" animBg="1"/>
      <p:bldP spid="23" grpId="2" animBg="1"/>
      <p:bldP spid="28"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15</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Manifold Explanation</a:t>
            </a:r>
          </a:p>
        </p:txBody>
      </p:sp>
      <p:sp>
        <p:nvSpPr>
          <p:cNvPr id="6" name="TextBox 5">
            <a:extLst>
              <a:ext uri="{FF2B5EF4-FFF2-40B4-BE49-F238E27FC236}">
                <a16:creationId xmlns:a16="http://schemas.microsoft.com/office/drawing/2014/main" id="{1271866F-2827-88CE-63F7-ABF6E35C6857}"/>
              </a:ext>
            </a:extLst>
          </p:cNvPr>
          <p:cNvSpPr txBox="1"/>
          <p:nvPr/>
        </p:nvSpPr>
        <p:spPr>
          <a:xfrm>
            <a:off x="4214954" y="4473611"/>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4697554" y="4435511"/>
            <a:ext cx="0" cy="0"/>
          </a:xfrm>
          <a:prstGeom prst="rect">
            <a:avLst/>
          </a:prstGeom>
        </p:spPr>
        <p:txBody>
          <a:bodyPr wrap="none" rtlCol="0">
            <a:normAutofit fontScale="25000" lnSpcReduction="20000"/>
          </a:bodyPr>
          <a:lstStyle/>
          <a:p>
            <a:pPr algn="l"/>
            <a:endParaRPr lang="en-US" dirty="0"/>
          </a:p>
        </p:txBody>
      </p:sp>
      <p:pic>
        <p:nvPicPr>
          <p:cNvPr id="13" name="Picture 12">
            <a:extLst>
              <a:ext uri="{FF2B5EF4-FFF2-40B4-BE49-F238E27FC236}">
                <a16:creationId xmlns:a16="http://schemas.microsoft.com/office/drawing/2014/main" id="{08F6EAE7-D63C-16BC-B16C-6F085FAD8BC3}"/>
              </a:ext>
            </a:extLst>
          </p:cNvPr>
          <p:cNvPicPr>
            <a:picLocks noChangeAspect="1"/>
          </p:cNvPicPr>
          <p:nvPr/>
        </p:nvPicPr>
        <p:blipFill>
          <a:blip r:embed="rId3"/>
          <a:stretch>
            <a:fillRect/>
          </a:stretch>
        </p:blipFill>
        <p:spPr>
          <a:xfrm>
            <a:off x="5431981" y="1656014"/>
            <a:ext cx="904568" cy="2366010"/>
          </a:xfrm>
          <a:prstGeom prst="rect">
            <a:avLst/>
          </a:prstGeom>
        </p:spPr>
      </p:pic>
      <p:sp>
        <p:nvSpPr>
          <p:cNvPr id="15" name="5-point Star 14">
            <a:extLst>
              <a:ext uri="{FF2B5EF4-FFF2-40B4-BE49-F238E27FC236}">
                <a16:creationId xmlns:a16="http://schemas.microsoft.com/office/drawing/2014/main" id="{6640E9F2-DC31-CE83-B2C4-FFAFC7CE0830}"/>
              </a:ext>
            </a:extLst>
          </p:cNvPr>
          <p:cNvSpPr>
            <a:spLocks noChangeAspect="1"/>
          </p:cNvSpPr>
          <p:nvPr/>
        </p:nvSpPr>
        <p:spPr>
          <a:xfrm>
            <a:off x="5468716" y="2142340"/>
            <a:ext cx="216000" cy="197087"/>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5-point Star 16">
            <a:extLst>
              <a:ext uri="{FF2B5EF4-FFF2-40B4-BE49-F238E27FC236}">
                <a16:creationId xmlns:a16="http://schemas.microsoft.com/office/drawing/2014/main" id="{66688110-5FFB-BC8D-E290-526C6EF708C6}"/>
              </a:ext>
            </a:extLst>
          </p:cNvPr>
          <p:cNvSpPr>
            <a:spLocks noChangeAspect="1"/>
          </p:cNvSpPr>
          <p:nvPr/>
        </p:nvSpPr>
        <p:spPr>
          <a:xfrm>
            <a:off x="4983200" y="2793580"/>
            <a:ext cx="216000" cy="197087"/>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dog sitting on a sidewalk&#10;&#10;Description automatically generated">
            <a:extLst>
              <a:ext uri="{FF2B5EF4-FFF2-40B4-BE49-F238E27FC236}">
                <a16:creationId xmlns:a16="http://schemas.microsoft.com/office/drawing/2014/main" id="{F45B490A-6D09-839E-E9E7-ACE4CC047A86}"/>
              </a:ext>
            </a:extLst>
          </p:cNvPr>
          <p:cNvPicPr>
            <a:picLocks noChangeAspect="1"/>
          </p:cNvPicPr>
          <p:nvPr/>
        </p:nvPicPr>
        <p:blipFill>
          <a:blip r:embed="rId4"/>
          <a:stretch>
            <a:fillRect/>
          </a:stretch>
        </p:blipFill>
        <p:spPr>
          <a:xfrm>
            <a:off x="6685571" y="2845473"/>
            <a:ext cx="1260000" cy="1260000"/>
          </a:xfrm>
          <a:prstGeom prst="rect">
            <a:avLst/>
          </a:prstGeom>
          <a:ln w="25400">
            <a:solidFill>
              <a:srgbClr val="FF0000"/>
            </a:solidFill>
          </a:ln>
        </p:spPr>
      </p:pic>
      <p:pic>
        <p:nvPicPr>
          <p:cNvPr id="10" name="Picture 9" descr="A dog sitting on the ground&#10;&#10;Description automatically generated">
            <a:extLst>
              <a:ext uri="{FF2B5EF4-FFF2-40B4-BE49-F238E27FC236}">
                <a16:creationId xmlns:a16="http://schemas.microsoft.com/office/drawing/2014/main" id="{84A5F9F7-D7F0-2C2A-DB53-46573EA146B5}"/>
              </a:ext>
            </a:extLst>
          </p:cNvPr>
          <p:cNvPicPr>
            <a:picLocks noChangeAspect="1"/>
          </p:cNvPicPr>
          <p:nvPr/>
        </p:nvPicPr>
        <p:blipFill>
          <a:blip r:embed="rId5"/>
          <a:stretch>
            <a:fillRect/>
          </a:stretch>
        </p:blipFill>
        <p:spPr>
          <a:xfrm>
            <a:off x="6685571" y="1536228"/>
            <a:ext cx="1260000" cy="1260000"/>
          </a:xfrm>
          <a:prstGeom prst="rect">
            <a:avLst/>
          </a:prstGeom>
          <a:ln w="25400">
            <a:solidFill>
              <a:srgbClr val="00B0F0"/>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8080D2-E22F-E5BC-8943-E51AE6E7A0F9}"/>
                  </a:ext>
                </a:extLst>
              </p:cNvPr>
              <p:cNvSpPr txBox="1"/>
              <p:nvPr/>
            </p:nvSpPr>
            <p:spPr>
              <a:xfrm>
                <a:off x="5577444" y="3961925"/>
                <a:ext cx="914400" cy="463348"/>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E38080D2-E22F-E5BC-8943-E51AE6E7A0F9}"/>
                  </a:ext>
                </a:extLst>
              </p:cNvPr>
              <p:cNvSpPr txBox="1">
                <a:spLocks noRot="1" noChangeAspect="1" noMove="1" noResize="1" noEditPoints="1" noAdjustHandles="1" noChangeArrowheads="1" noChangeShapeType="1" noTextEdit="1"/>
              </p:cNvSpPr>
              <p:nvPr/>
            </p:nvSpPr>
            <p:spPr>
              <a:xfrm>
                <a:off x="5577444" y="3961925"/>
                <a:ext cx="914400" cy="463348"/>
              </a:xfrm>
              <a:prstGeom prst="rect">
                <a:avLst/>
              </a:prstGeom>
              <a:blipFill>
                <a:blip r:embed="rId8"/>
                <a:stretch>
                  <a:fillRect/>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79D9105-37FB-61DC-698D-D9F718729229}"/>
              </a:ext>
            </a:extLst>
          </p:cNvPr>
          <p:cNvPicPr>
            <a:picLocks noChangeAspect="1"/>
          </p:cNvPicPr>
          <p:nvPr/>
        </p:nvPicPr>
        <p:blipFill>
          <a:blip r:embed="rId9"/>
          <a:stretch>
            <a:fillRect/>
          </a:stretch>
        </p:blipFill>
        <p:spPr>
          <a:xfrm>
            <a:off x="2565094" y="1679000"/>
            <a:ext cx="1369579" cy="23660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7747A1-2F19-CB1E-6378-F6FB952D6375}"/>
                  </a:ext>
                </a:extLst>
              </p:cNvPr>
              <p:cNvSpPr txBox="1"/>
              <p:nvPr/>
            </p:nvSpPr>
            <p:spPr>
              <a:xfrm>
                <a:off x="3015898" y="3961390"/>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A47747A1-2F19-CB1E-6378-F6FB952D6375}"/>
                  </a:ext>
                </a:extLst>
              </p:cNvPr>
              <p:cNvSpPr txBox="1">
                <a:spLocks noRot="1" noChangeAspect="1" noMove="1" noResize="1" noEditPoints="1" noAdjustHandles="1" noChangeArrowheads="1" noChangeShapeType="1" noTextEdit="1"/>
              </p:cNvSpPr>
              <p:nvPr/>
            </p:nvSpPr>
            <p:spPr>
              <a:xfrm>
                <a:off x="3015898" y="3961390"/>
                <a:ext cx="914400" cy="914400"/>
              </a:xfrm>
              <a:prstGeom prst="rect">
                <a:avLst/>
              </a:prstGeom>
              <a:blipFill>
                <a:blip r:embed="rId10"/>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3C14B68-EBC5-9379-E0D0-324617671DE3}"/>
              </a:ext>
            </a:extLst>
          </p:cNvPr>
          <p:cNvSpPr txBox="1"/>
          <p:nvPr/>
        </p:nvSpPr>
        <p:spPr>
          <a:xfrm>
            <a:off x="7837393" y="1947605"/>
            <a:ext cx="914400" cy="914400"/>
          </a:xfrm>
          <a:prstGeom prst="rect">
            <a:avLst/>
          </a:prstGeom>
        </p:spPr>
        <p:txBody>
          <a:bodyPr wrap="none" rtlCol="0">
            <a:normAutofit/>
          </a:bodyPr>
          <a:lstStyle/>
          <a:p>
            <a:pPr algn="ctr"/>
            <a:r>
              <a:rPr lang="en-US" dirty="0"/>
              <a:t>input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2824F1-DEF7-586B-D831-0C98DF0FFFC9}"/>
                  </a:ext>
                </a:extLst>
              </p:cNvPr>
              <p:cNvSpPr txBox="1"/>
              <p:nvPr/>
            </p:nvSpPr>
            <p:spPr>
              <a:xfrm>
                <a:off x="7837393" y="3205143"/>
                <a:ext cx="914400"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𝑥</m:t>
                              </m:r>
                            </m:e>
                          </m:acc>
                        </m:e>
                        <m:sub>
                          <m:r>
                            <a:rPr lang="en-AU" b="0" i="1" smtClean="0">
                              <a:latin typeface="Cambria Math" panose="02040503050406030204" pitchFamily="18" charset="0"/>
                            </a:rPr>
                            <m:t>0</m:t>
                          </m:r>
                        </m:sub>
                      </m:sSub>
                    </m:oMath>
                  </m:oMathPara>
                </a14:m>
                <a:endParaRPr lang="en-US" dirty="0"/>
              </a:p>
            </p:txBody>
          </p:sp>
        </mc:Choice>
        <mc:Fallback xmlns="">
          <p:sp>
            <p:nvSpPr>
              <p:cNvPr id="12" name="TextBox 11">
                <a:extLst>
                  <a:ext uri="{FF2B5EF4-FFF2-40B4-BE49-F238E27FC236}">
                    <a16:creationId xmlns:a16="http://schemas.microsoft.com/office/drawing/2014/main" id="{C62824F1-DEF7-586B-D831-0C98DF0FFFC9}"/>
                  </a:ext>
                </a:extLst>
              </p:cNvPr>
              <p:cNvSpPr txBox="1">
                <a:spLocks noRot="1" noChangeAspect="1" noMove="1" noResize="1" noEditPoints="1" noAdjustHandles="1" noChangeArrowheads="1" noChangeShapeType="1" noTextEdit="1"/>
              </p:cNvSpPr>
              <p:nvPr/>
            </p:nvSpPr>
            <p:spPr>
              <a:xfrm>
                <a:off x="7837393" y="3205143"/>
                <a:ext cx="914400" cy="914400"/>
              </a:xfrm>
              <a:prstGeom prst="rect">
                <a:avLst/>
              </a:prstGeom>
              <a:blipFill>
                <a:blip r:embed="rId11"/>
                <a:stretch>
                  <a:fillRect/>
                </a:stretch>
              </a:blipFill>
            </p:spPr>
            <p:txBody>
              <a:bodyPr/>
              <a:lstStyle/>
              <a:p>
                <a:r>
                  <a:rPr lang="en-US">
                    <a:noFill/>
                  </a:rPr>
                  <a:t> </a:t>
                </a:r>
              </a:p>
            </p:txBody>
          </p:sp>
        </mc:Fallback>
      </mc:AlternateContent>
      <p:pic>
        <p:nvPicPr>
          <p:cNvPr id="19" name="Picture 18" descr="A blurry image of a cat&#10;&#10;Description automatically generated">
            <a:extLst>
              <a:ext uri="{FF2B5EF4-FFF2-40B4-BE49-F238E27FC236}">
                <a16:creationId xmlns:a16="http://schemas.microsoft.com/office/drawing/2014/main" id="{6D6609B7-B715-711F-3569-F692B805F9B2}"/>
              </a:ext>
            </a:extLst>
          </p:cNvPr>
          <p:cNvPicPr>
            <a:picLocks noChangeAspect="1"/>
          </p:cNvPicPr>
          <p:nvPr/>
        </p:nvPicPr>
        <p:blipFill>
          <a:blip r:embed="rId12"/>
          <a:stretch>
            <a:fillRect/>
          </a:stretch>
        </p:blipFill>
        <p:spPr>
          <a:xfrm>
            <a:off x="906971" y="2845473"/>
            <a:ext cx="1260000" cy="1260000"/>
          </a:xfrm>
          <a:prstGeom prst="rect">
            <a:avLst/>
          </a:prstGeom>
          <a:ln w="25400">
            <a:solidFill>
              <a:srgbClr val="FF0000"/>
            </a:solidFill>
          </a:ln>
        </p:spPr>
      </p:pic>
      <p:pic>
        <p:nvPicPr>
          <p:cNvPr id="20" name="Picture 19" descr="A blurry image of a dog&#10;&#10;Description automatically generated">
            <a:extLst>
              <a:ext uri="{FF2B5EF4-FFF2-40B4-BE49-F238E27FC236}">
                <a16:creationId xmlns:a16="http://schemas.microsoft.com/office/drawing/2014/main" id="{4B795642-CB64-573E-5A50-DF4DF49EA3DA}"/>
              </a:ext>
            </a:extLst>
          </p:cNvPr>
          <p:cNvPicPr>
            <a:picLocks noChangeAspect="1"/>
          </p:cNvPicPr>
          <p:nvPr/>
        </p:nvPicPr>
        <p:blipFill>
          <a:blip r:embed="rId13"/>
          <a:stretch>
            <a:fillRect/>
          </a:stretch>
        </p:blipFill>
        <p:spPr>
          <a:xfrm>
            <a:off x="906971" y="1536228"/>
            <a:ext cx="1260000" cy="1260000"/>
          </a:xfrm>
          <a:prstGeom prst="rect">
            <a:avLst/>
          </a:prstGeom>
          <a:ln w="25400">
            <a:solidFill>
              <a:srgbClr val="00B0F0"/>
            </a:solidFill>
          </a:ln>
        </p:spPr>
      </p:pic>
      <p:sp>
        <p:nvSpPr>
          <p:cNvPr id="35" name="arr1">
            <a:extLst>
              <a:ext uri="{FF2B5EF4-FFF2-40B4-BE49-F238E27FC236}">
                <a16:creationId xmlns:a16="http://schemas.microsoft.com/office/drawing/2014/main" id="{B028DA05-EE53-9439-752A-C7F3ABBCC812}"/>
              </a:ext>
            </a:extLst>
          </p:cNvPr>
          <p:cNvSpPr/>
          <p:nvPr/>
        </p:nvSpPr>
        <p:spPr>
          <a:xfrm>
            <a:off x="4208549" y="2523436"/>
            <a:ext cx="435444" cy="35024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dog with its nose sticking out&#10;&#10;Description automatically generated">
            <a:extLst>
              <a:ext uri="{FF2B5EF4-FFF2-40B4-BE49-F238E27FC236}">
                <a16:creationId xmlns:a16="http://schemas.microsoft.com/office/drawing/2014/main" id="{E6466D16-1FBB-015E-FAF6-19382FA126DE}"/>
              </a:ext>
            </a:extLst>
          </p:cNvPr>
          <p:cNvPicPr>
            <a:picLocks noChangeAspect="1"/>
          </p:cNvPicPr>
          <p:nvPr/>
        </p:nvPicPr>
        <p:blipFill>
          <a:blip r:embed="rId14"/>
          <a:stretch>
            <a:fillRect/>
          </a:stretch>
        </p:blipFill>
        <p:spPr>
          <a:xfrm>
            <a:off x="6685571" y="2852508"/>
            <a:ext cx="1260000" cy="1260000"/>
          </a:xfrm>
          <a:prstGeom prst="rect">
            <a:avLst/>
          </a:prstGeom>
          <a:ln w="25400">
            <a:solidFill>
              <a:srgbClr val="FF0000"/>
            </a:solidFill>
          </a:ln>
        </p:spPr>
      </p:pic>
      <p:sp>
        <p:nvSpPr>
          <p:cNvPr id="27" name="Oval 26">
            <a:extLst>
              <a:ext uri="{FF2B5EF4-FFF2-40B4-BE49-F238E27FC236}">
                <a16:creationId xmlns:a16="http://schemas.microsoft.com/office/drawing/2014/main" id="{B8B24C2C-9DB3-DBD8-909B-89B56C5DBB87}"/>
              </a:ext>
            </a:extLst>
          </p:cNvPr>
          <p:cNvSpPr/>
          <p:nvPr/>
        </p:nvSpPr>
        <p:spPr>
          <a:xfrm>
            <a:off x="2737358" y="2247430"/>
            <a:ext cx="120023" cy="120023"/>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1FC5713-7021-0284-19AC-25806DDF4170}"/>
              </a:ext>
            </a:extLst>
          </p:cNvPr>
          <p:cNvSpPr/>
          <p:nvPr/>
        </p:nvSpPr>
        <p:spPr>
          <a:xfrm>
            <a:off x="2630275" y="2930853"/>
            <a:ext cx="120023" cy="12002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A366FDA-87B5-D956-F956-C9856F07CB70}"/>
              </a:ext>
            </a:extLst>
          </p:cNvPr>
          <p:cNvSpPr/>
          <p:nvPr/>
        </p:nvSpPr>
        <p:spPr>
          <a:xfrm>
            <a:off x="4828484" y="2095934"/>
            <a:ext cx="120023" cy="120023"/>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131372D-AE39-213D-F93D-767CFB9EDB98}"/>
              </a:ext>
            </a:extLst>
          </p:cNvPr>
          <p:cNvSpPr/>
          <p:nvPr/>
        </p:nvSpPr>
        <p:spPr>
          <a:xfrm>
            <a:off x="4713639" y="2873126"/>
            <a:ext cx="120023" cy="12002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36">
            <a:extLst>
              <a:ext uri="{FF2B5EF4-FFF2-40B4-BE49-F238E27FC236}">
                <a16:creationId xmlns:a16="http://schemas.microsoft.com/office/drawing/2014/main" id="{72D5962D-E08A-2A99-41CE-88EDFDA7B0F5}"/>
              </a:ext>
            </a:extLst>
          </p:cNvPr>
          <p:cNvSpPr>
            <a:spLocks noChangeAspect="1"/>
          </p:cNvSpPr>
          <p:nvPr/>
        </p:nvSpPr>
        <p:spPr>
          <a:xfrm>
            <a:off x="5469444" y="2142340"/>
            <a:ext cx="216000" cy="197087"/>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a:extLst>
              <a:ext uri="{FF2B5EF4-FFF2-40B4-BE49-F238E27FC236}">
                <a16:creationId xmlns:a16="http://schemas.microsoft.com/office/drawing/2014/main" id="{25751955-FA0C-DFBB-A28C-915FB3BD6E98}"/>
              </a:ext>
            </a:extLst>
          </p:cNvPr>
          <p:cNvSpPr>
            <a:spLocks noChangeAspect="1"/>
          </p:cNvSpPr>
          <p:nvPr/>
        </p:nvSpPr>
        <p:spPr>
          <a:xfrm>
            <a:off x="4866959" y="2944575"/>
            <a:ext cx="216000" cy="197087"/>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7C3A0B4F-1F49-95B5-0DD3-61C466E59CB2}"/>
              </a:ext>
            </a:extLst>
          </p:cNvPr>
          <p:cNvSpPr/>
          <p:nvPr/>
        </p:nvSpPr>
        <p:spPr>
          <a:xfrm>
            <a:off x="7023808" y="4231909"/>
            <a:ext cx="583525" cy="206823"/>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A20DCA5-47C9-160E-CEFA-95C47E4365BE}"/>
              </a:ext>
            </a:extLst>
          </p:cNvPr>
          <p:cNvSpPr txBox="1"/>
          <p:nvPr/>
        </p:nvSpPr>
        <p:spPr>
          <a:xfrm>
            <a:off x="6567333" y="4409662"/>
            <a:ext cx="1496474" cy="405102"/>
          </a:xfrm>
          <a:prstGeom prst="rect">
            <a:avLst/>
          </a:prstGeom>
        </p:spPr>
        <p:txBody>
          <a:bodyPr wrap="none" rtlCol="0">
            <a:normAutofit/>
          </a:bodyPr>
          <a:lstStyle/>
          <a:p>
            <a:pPr algn="ctr"/>
            <a:r>
              <a:rPr lang="en-US" dirty="0">
                <a:solidFill>
                  <a:srgbClr val="FF0000"/>
                </a:solidFill>
              </a:rPr>
              <a:t>big noise</a:t>
            </a:r>
          </a:p>
        </p:txBody>
      </p:sp>
    </p:spTree>
    <p:extLst>
      <p:ext uri="{BB962C8B-B14F-4D97-AF65-F5344CB8AC3E}">
        <p14:creationId xmlns:p14="http://schemas.microsoft.com/office/powerpoint/2010/main" val="2680669379"/>
      </p:ext>
    </p:extLst>
  </p:cSld>
  <p:clrMapOvr>
    <a:masterClrMapping/>
  </p:clrMapOvr>
  <mc:AlternateContent xmlns:mc="http://schemas.openxmlformats.org/markup-compatibility/2006" xmlns:p14="http://schemas.microsoft.com/office/powerpoint/2010/main">
    <mc:Choice Requires="p14">
      <p:transition spd="slow" p14:dur="2000" advTm="15211"/>
    </mc:Choice>
    <mc:Fallback xmlns="">
      <p:transition spd="slow" advTm="15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00"/>
                                        <p:tgtEl>
                                          <p:spTgt spid="35"/>
                                        </p:tgtEl>
                                      </p:cBhvr>
                                    </p:animEffect>
                                  </p:childTnLst>
                                </p:cTn>
                              </p:par>
                            </p:childTnLst>
                          </p:cTn>
                        </p:par>
                        <p:par>
                          <p:cTn id="8" fill="hold">
                            <p:stCondLst>
                              <p:cond delay="200"/>
                            </p:stCondLst>
                            <p:childTnLst>
                              <p:par>
                                <p:cTn id="9" presetID="22" presetClass="exit" presetSubtype="4" fill="hold" grpId="0" nodeType="afterEffect">
                                  <p:stCondLst>
                                    <p:cond delay="0"/>
                                  </p:stCondLst>
                                  <p:childTnLst>
                                    <p:animEffect transition="out" filter="wipe(down)">
                                      <p:cBhvr>
                                        <p:cTn id="10" dur="500"/>
                                        <p:tgtEl>
                                          <p:spTgt spid="37"/>
                                        </p:tgtEl>
                                      </p:cBhvr>
                                    </p:animEffect>
                                    <p:set>
                                      <p:cBhvr>
                                        <p:cTn id="11" dur="1" fill="hold">
                                          <p:stCondLst>
                                            <p:cond delay="499"/>
                                          </p:stCondLst>
                                        </p:cTn>
                                        <p:tgtEl>
                                          <p:spTgt spid="37"/>
                                        </p:tgtEl>
                                        <p:attrNameLst>
                                          <p:attrName>style.visibility</p:attrName>
                                        </p:attrNameLst>
                                      </p:cBhvr>
                                      <p:to>
                                        <p:strVal val="hidden"/>
                                      </p:to>
                                    </p:set>
                                  </p:childTnLst>
                                </p:cTn>
                              </p:par>
                              <p:par>
                                <p:cTn id="12" presetID="22" presetClass="exit" presetSubtype="4" fill="hold" grpId="0" nodeType="withEffect">
                                  <p:stCondLst>
                                    <p:cond delay="0"/>
                                  </p:stCondLst>
                                  <p:childTnLst>
                                    <p:animEffect transition="out" filter="wipe(down)">
                                      <p:cBhvr>
                                        <p:cTn id="13" dur="500"/>
                                        <p:tgtEl>
                                          <p:spTgt spid="38"/>
                                        </p:tgtEl>
                                      </p:cBhvr>
                                    </p:animEffect>
                                    <p:set>
                                      <p:cBhvr>
                                        <p:cTn id="14" dur="1" fill="hold">
                                          <p:stCondLst>
                                            <p:cond delay="499"/>
                                          </p:stCondLst>
                                        </p:cTn>
                                        <p:tgtEl>
                                          <p:spTgt spid="38"/>
                                        </p:tgtEl>
                                        <p:attrNameLst>
                                          <p:attrName>style.visibility</p:attrName>
                                        </p:attrNameLst>
                                      </p:cBhvr>
                                      <p:to>
                                        <p:strVal val="hidden"/>
                                      </p:to>
                                    </p:set>
                                  </p:childTnLst>
                                </p:cTn>
                              </p:par>
                              <p:par>
                                <p:cTn id="15" presetID="22" presetClass="entr" presetSubtype="4" fill="hold" grpId="2"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down)">
                                      <p:cBhvr>
                                        <p:cTn id="17" dur="500"/>
                                        <p:tgtEl>
                                          <p:spTgt spid="30"/>
                                        </p:tgtEl>
                                      </p:cBhvr>
                                    </p:animEffect>
                                  </p:childTnLst>
                                </p:cTn>
                              </p:par>
                              <p:par>
                                <p:cTn id="18" presetID="22" presetClass="entr" presetSubtype="4" fill="hold" grpId="2"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down)">
                                      <p:cBhvr>
                                        <p:cTn id="20" dur="500"/>
                                        <p:tgtEl>
                                          <p:spTgt spid="31"/>
                                        </p:tgtEl>
                                      </p:cBhvr>
                                    </p:animEffect>
                                  </p:childTnLst>
                                </p:cTn>
                              </p:par>
                            </p:childTnLst>
                          </p:cTn>
                        </p:par>
                        <p:par>
                          <p:cTn id="21" fill="hold">
                            <p:stCondLst>
                              <p:cond delay="700"/>
                            </p:stCondLst>
                            <p:childTnLst>
                              <p:par>
                                <p:cTn id="22" presetID="0" presetClass="path" presetSubtype="0" accel="50000" decel="50000" fill="hold" grpId="0" nodeType="afterEffect">
                                  <p:stCondLst>
                                    <p:cond delay="0"/>
                                  </p:stCondLst>
                                  <p:childTnLst>
                                    <p:animMotion origin="layout" path="M 1.38889E-6 4.19753E-6 L 0.07535 0.01759 " pathEditMode="relative" rAng="0" ptsTypes="AA">
                                      <p:cBhvr>
                                        <p:cTn id="23" dur="1000" fill="hold"/>
                                        <p:tgtEl>
                                          <p:spTgt spid="30"/>
                                        </p:tgtEl>
                                        <p:attrNameLst>
                                          <p:attrName>ppt_x</p:attrName>
                                          <p:attrName>ppt_y</p:attrName>
                                        </p:attrNameLst>
                                      </p:cBhvr>
                                      <p:rCtr x="3767" y="864"/>
                                    </p:animMotion>
                                  </p:childTnLst>
                                </p:cTn>
                              </p:par>
                              <p:par>
                                <p:cTn id="24" presetID="0" presetClass="path" presetSubtype="0" accel="50000" decel="50000" fill="hold" grpId="0" nodeType="withEffect">
                                  <p:stCondLst>
                                    <p:cond delay="0"/>
                                  </p:stCondLst>
                                  <p:childTnLst>
                                    <p:animMotion origin="layout" path="M 1.38889E-6 -1.7284E-6 L 0.03646 -0.00555 " pathEditMode="relative" rAng="0" ptsTypes="AA">
                                      <p:cBhvr>
                                        <p:cTn id="25" dur="1000" fill="hold"/>
                                        <p:tgtEl>
                                          <p:spTgt spid="31"/>
                                        </p:tgtEl>
                                        <p:attrNameLst>
                                          <p:attrName>ppt_x</p:attrName>
                                          <p:attrName>ppt_y</p:attrName>
                                        </p:attrNameLst>
                                      </p:cBhvr>
                                      <p:rCtr x="1823" y="-278"/>
                                    </p:animMotion>
                                  </p:childTnLst>
                                </p:cTn>
                              </p:par>
                            </p:childTnLst>
                          </p:cTn>
                        </p:par>
                        <p:par>
                          <p:cTn id="26" fill="hold">
                            <p:stCondLst>
                              <p:cond delay="1700"/>
                            </p:stCondLst>
                            <p:childTnLst>
                              <p:par>
                                <p:cTn id="27" presetID="10" presetClass="exit" presetSubtype="0" fill="hold" grpId="1" nodeType="after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31"/>
                                        </p:tgtEl>
                                      </p:cBhvr>
                                    </p:animEffect>
                                    <p:set>
                                      <p:cBhvr>
                                        <p:cTn id="32" dur="1" fill="hold">
                                          <p:stCondLst>
                                            <p:cond delay="499"/>
                                          </p:stCondLst>
                                        </p:cTn>
                                        <p:tgtEl>
                                          <p:spTgt spid="31"/>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par>
                          <p:cTn id="39" fill="hold">
                            <p:stCondLst>
                              <p:cond delay="2200"/>
                            </p:stCondLst>
                            <p:childTnLst>
                              <p:par>
                                <p:cTn id="40" presetID="10" presetClass="entr" presetSubtype="0" fill="hold" grpId="1"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par>
                          <p:cTn id="43" fill="hold">
                            <p:stCondLst>
                              <p:cond delay="2700"/>
                            </p:stCondLst>
                            <p:childTnLst>
                              <p:par>
                                <p:cTn id="44" presetID="5" presetClass="entr" presetSubtype="10" fill="hold" nodeType="afterEffect">
                                  <p:stCondLst>
                                    <p:cond delay="200"/>
                                  </p:stCondLst>
                                  <p:childTnLst>
                                    <p:set>
                                      <p:cBhvr>
                                        <p:cTn id="45" dur="1" fill="hold">
                                          <p:stCondLst>
                                            <p:cond delay="0"/>
                                          </p:stCondLst>
                                        </p:cTn>
                                        <p:tgtEl>
                                          <p:spTgt spid="16"/>
                                        </p:tgtEl>
                                        <p:attrNameLst>
                                          <p:attrName>style.visibility</p:attrName>
                                        </p:attrNameLst>
                                      </p:cBhvr>
                                      <p:to>
                                        <p:strVal val="visible"/>
                                      </p:to>
                                    </p:set>
                                    <p:animEffect transition="in" filter="checkerboard(across)">
                                      <p:cBhvr>
                                        <p:cTn id="46" dur="500"/>
                                        <p:tgtEl>
                                          <p:spTgt spid="16"/>
                                        </p:tgtEl>
                                      </p:cBhvr>
                                    </p:animEffect>
                                  </p:childTnLst>
                                </p:cTn>
                              </p:par>
                            </p:childTnLst>
                          </p:cTn>
                        </p:par>
                        <p:par>
                          <p:cTn id="47" fill="hold">
                            <p:stCondLst>
                              <p:cond delay="3400"/>
                            </p:stCondLst>
                            <p:childTnLst>
                              <p:par>
                                <p:cTn id="48" presetID="5" presetClass="entr" presetSubtype="10" fill="hold" grpId="0" nodeType="afterEffect">
                                  <p:stCondLst>
                                    <p:cond delay="500"/>
                                  </p:stCondLst>
                                  <p:childTnLst>
                                    <p:set>
                                      <p:cBhvr>
                                        <p:cTn id="49" dur="1" fill="hold">
                                          <p:stCondLst>
                                            <p:cond delay="0"/>
                                          </p:stCondLst>
                                        </p:cTn>
                                        <p:tgtEl>
                                          <p:spTgt spid="18"/>
                                        </p:tgtEl>
                                        <p:attrNameLst>
                                          <p:attrName>style.visibility</p:attrName>
                                        </p:attrNameLst>
                                      </p:cBhvr>
                                      <p:to>
                                        <p:strVal val="visible"/>
                                      </p:to>
                                    </p:set>
                                    <p:animEffect transition="in" filter="checkerboard(across)">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35" grpId="0" animBg="1"/>
      <p:bldP spid="30" grpId="0" animBg="1"/>
      <p:bldP spid="30" grpId="1" animBg="1"/>
      <p:bldP spid="30" grpId="2" animBg="1"/>
      <p:bldP spid="31" grpId="0" animBg="1"/>
      <p:bldP spid="31" grpId="1" animBg="1"/>
      <p:bldP spid="31" grpId="2" animBg="1"/>
      <p:bldP spid="37" grpId="0" animBg="1"/>
      <p:bldP spid="38" grpId="0" animBg="1"/>
      <p:bldP spid="14" grpId="1"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16</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Manifold Explanation</a:t>
            </a:r>
          </a:p>
        </p:txBody>
      </p:sp>
      <p:pic>
        <p:nvPicPr>
          <p:cNvPr id="13" name="Picture 12">
            <a:extLst>
              <a:ext uri="{FF2B5EF4-FFF2-40B4-BE49-F238E27FC236}">
                <a16:creationId xmlns:a16="http://schemas.microsoft.com/office/drawing/2014/main" id="{08F6EAE7-D63C-16BC-B16C-6F085FAD8BC3}"/>
              </a:ext>
            </a:extLst>
          </p:cNvPr>
          <p:cNvPicPr>
            <a:picLocks noChangeAspect="1"/>
          </p:cNvPicPr>
          <p:nvPr/>
        </p:nvPicPr>
        <p:blipFill>
          <a:blip r:embed="rId3"/>
          <a:stretch>
            <a:fillRect/>
          </a:stretch>
        </p:blipFill>
        <p:spPr>
          <a:xfrm>
            <a:off x="5431981" y="1656011"/>
            <a:ext cx="904568" cy="2366010"/>
          </a:xfrm>
          <a:prstGeom prst="rect">
            <a:avLst/>
          </a:prstGeom>
        </p:spPr>
      </p:pic>
      <p:sp>
        <p:nvSpPr>
          <p:cNvPr id="15" name="5-point Star 14">
            <a:extLst>
              <a:ext uri="{FF2B5EF4-FFF2-40B4-BE49-F238E27FC236}">
                <a16:creationId xmlns:a16="http://schemas.microsoft.com/office/drawing/2014/main" id="{6640E9F2-DC31-CE83-B2C4-FFAFC7CE0830}"/>
              </a:ext>
            </a:extLst>
          </p:cNvPr>
          <p:cNvSpPr>
            <a:spLocks noChangeAspect="1"/>
          </p:cNvSpPr>
          <p:nvPr/>
        </p:nvSpPr>
        <p:spPr>
          <a:xfrm>
            <a:off x="5469444" y="2142337"/>
            <a:ext cx="216000" cy="197087"/>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A dog sitting on a sidewalk&#10;&#10;Description automatically generated">
            <a:extLst>
              <a:ext uri="{FF2B5EF4-FFF2-40B4-BE49-F238E27FC236}">
                <a16:creationId xmlns:a16="http://schemas.microsoft.com/office/drawing/2014/main" id="{F45B490A-6D09-839E-E9E7-ACE4CC047A86}"/>
              </a:ext>
            </a:extLst>
          </p:cNvPr>
          <p:cNvPicPr>
            <a:picLocks noChangeAspect="1"/>
          </p:cNvPicPr>
          <p:nvPr/>
        </p:nvPicPr>
        <p:blipFill>
          <a:blip r:embed="rId4"/>
          <a:stretch>
            <a:fillRect/>
          </a:stretch>
        </p:blipFill>
        <p:spPr>
          <a:xfrm>
            <a:off x="6685571" y="2845470"/>
            <a:ext cx="1260000" cy="1260000"/>
          </a:xfrm>
          <a:prstGeom prst="rect">
            <a:avLst/>
          </a:prstGeom>
          <a:ln w="25400">
            <a:solidFill>
              <a:srgbClr val="FF0000"/>
            </a:solidFill>
          </a:ln>
        </p:spPr>
      </p:pic>
      <p:pic>
        <p:nvPicPr>
          <p:cNvPr id="10" name="Picture 9" descr="A dog sitting on the ground&#10;&#10;Description automatically generated">
            <a:extLst>
              <a:ext uri="{FF2B5EF4-FFF2-40B4-BE49-F238E27FC236}">
                <a16:creationId xmlns:a16="http://schemas.microsoft.com/office/drawing/2014/main" id="{84A5F9F7-D7F0-2C2A-DB53-46573EA146B5}"/>
              </a:ext>
            </a:extLst>
          </p:cNvPr>
          <p:cNvPicPr>
            <a:picLocks noChangeAspect="1"/>
          </p:cNvPicPr>
          <p:nvPr/>
        </p:nvPicPr>
        <p:blipFill>
          <a:blip r:embed="rId5"/>
          <a:stretch>
            <a:fillRect/>
          </a:stretch>
        </p:blipFill>
        <p:spPr>
          <a:xfrm>
            <a:off x="6685571" y="1536225"/>
            <a:ext cx="1260000" cy="1260000"/>
          </a:xfrm>
          <a:prstGeom prst="rect">
            <a:avLst/>
          </a:prstGeom>
          <a:ln w="25400">
            <a:solidFill>
              <a:srgbClr val="00B0F0"/>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8080D2-E22F-E5BC-8943-E51AE6E7A0F9}"/>
                  </a:ext>
                </a:extLst>
              </p:cNvPr>
              <p:cNvSpPr txBox="1"/>
              <p:nvPr/>
            </p:nvSpPr>
            <p:spPr>
              <a:xfrm>
                <a:off x="5577444" y="3961922"/>
                <a:ext cx="914400" cy="463348"/>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E38080D2-E22F-E5BC-8943-E51AE6E7A0F9}"/>
                  </a:ext>
                </a:extLst>
              </p:cNvPr>
              <p:cNvSpPr txBox="1">
                <a:spLocks noRot="1" noChangeAspect="1" noMove="1" noResize="1" noEditPoints="1" noAdjustHandles="1" noChangeArrowheads="1" noChangeShapeType="1" noTextEdit="1"/>
              </p:cNvSpPr>
              <p:nvPr/>
            </p:nvSpPr>
            <p:spPr>
              <a:xfrm>
                <a:off x="5577444" y="3961922"/>
                <a:ext cx="914400" cy="463348"/>
              </a:xfrm>
              <a:prstGeom prst="rect">
                <a:avLst/>
              </a:prstGeom>
              <a:blipFill>
                <a:blip r:embed="rId8"/>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3C14B68-EBC5-9379-E0D0-324617671DE3}"/>
              </a:ext>
            </a:extLst>
          </p:cNvPr>
          <p:cNvSpPr txBox="1"/>
          <p:nvPr/>
        </p:nvSpPr>
        <p:spPr>
          <a:xfrm>
            <a:off x="7837393" y="1947602"/>
            <a:ext cx="914400" cy="914400"/>
          </a:xfrm>
          <a:prstGeom prst="rect">
            <a:avLst/>
          </a:prstGeom>
        </p:spPr>
        <p:txBody>
          <a:bodyPr wrap="none" rtlCol="0">
            <a:normAutofit/>
          </a:bodyPr>
          <a:lstStyle/>
          <a:p>
            <a:pPr algn="ctr"/>
            <a:r>
              <a:rPr lang="en-US" dirty="0"/>
              <a:t>input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2824F1-DEF7-586B-D831-0C98DF0FFFC9}"/>
                  </a:ext>
                </a:extLst>
              </p:cNvPr>
              <p:cNvSpPr txBox="1"/>
              <p:nvPr/>
            </p:nvSpPr>
            <p:spPr>
              <a:xfrm>
                <a:off x="7837393" y="3205140"/>
                <a:ext cx="914400"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𝑥</m:t>
                              </m:r>
                            </m:e>
                          </m:acc>
                        </m:e>
                        <m:sub>
                          <m:r>
                            <a:rPr lang="en-AU" b="0" i="1" smtClean="0">
                              <a:latin typeface="Cambria Math" panose="02040503050406030204" pitchFamily="18" charset="0"/>
                            </a:rPr>
                            <m:t>0</m:t>
                          </m:r>
                        </m:sub>
                      </m:sSub>
                    </m:oMath>
                  </m:oMathPara>
                </a14:m>
                <a:endParaRPr lang="en-US" dirty="0"/>
              </a:p>
            </p:txBody>
          </p:sp>
        </mc:Choice>
        <mc:Fallback xmlns="">
          <p:sp>
            <p:nvSpPr>
              <p:cNvPr id="12" name="TextBox 11">
                <a:extLst>
                  <a:ext uri="{FF2B5EF4-FFF2-40B4-BE49-F238E27FC236}">
                    <a16:creationId xmlns:a16="http://schemas.microsoft.com/office/drawing/2014/main" id="{C62824F1-DEF7-586B-D831-0C98DF0FFFC9}"/>
                  </a:ext>
                </a:extLst>
              </p:cNvPr>
              <p:cNvSpPr txBox="1">
                <a:spLocks noRot="1" noChangeAspect="1" noMove="1" noResize="1" noEditPoints="1" noAdjustHandles="1" noChangeArrowheads="1" noChangeShapeType="1" noTextEdit="1"/>
              </p:cNvSpPr>
              <p:nvPr/>
            </p:nvSpPr>
            <p:spPr>
              <a:xfrm>
                <a:off x="7837393" y="3205140"/>
                <a:ext cx="914400" cy="914400"/>
              </a:xfrm>
              <a:prstGeom prst="rect">
                <a:avLst/>
              </a:prstGeom>
              <a:blipFill>
                <a:blip r:embed="rId9"/>
                <a:stretch>
                  <a:fillRect/>
                </a:stretch>
              </a:blipFill>
            </p:spPr>
            <p:txBody>
              <a:bodyPr/>
              <a:lstStyle/>
              <a:p>
                <a:r>
                  <a:rPr lang="en-US">
                    <a:noFill/>
                  </a:rPr>
                  <a:t> </a:t>
                </a:r>
              </a:p>
            </p:txBody>
          </p:sp>
        </mc:Fallback>
      </mc:AlternateContent>
      <p:pic>
        <p:nvPicPr>
          <p:cNvPr id="16" name="Picture 15" descr="A dog with its nose sticking out&#10;&#10;Description automatically generated">
            <a:extLst>
              <a:ext uri="{FF2B5EF4-FFF2-40B4-BE49-F238E27FC236}">
                <a16:creationId xmlns:a16="http://schemas.microsoft.com/office/drawing/2014/main" id="{E6466D16-1FBB-015E-FAF6-19382FA126DE}"/>
              </a:ext>
            </a:extLst>
          </p:cNvPr>
          <p:cNvPicPr>
            <a:picLocks noChangeAspect="1"/>
          </p:cNvPicPr>
          <p:nvPr/>
        </p:nvPicPr>
        <p:blipFill>
          <a:blip r:embed="rId10"/>
          <a:stretch>
            <a:fillRect/>
          </a:stretch>
        </p:blipFill>
        <p:spPr>
          <a:xfrm>
            <a:off x="6685571" y="2852505"/>
            <a:ext cx="1260000" cy="1260000"/>
          </a:xfrm>
          <a:prstGeom prst="rect">
            <a:avLst/>
          </a:prstGeom>
          <a:ln w="25400">
            <a:solidFill>
              <a:srgbClr val="FF0000"/>
            </a:solidFill>
          </a:ln>
        </p:spPr>
      </p:pic>
      <p:sp>
        <p:nvSpPr>
          <p:cNvPr id="34" name="TextBox 33">
            <a:extLst>
              <a:ext uri="{FF2B5EF4-FFF2-40B4-BE49-F238E27FC236}">
                <a16:creationId xmlns:a16="http://schemas.microsoft.com/office/drawing/2014/main" id="{24B9A492-3D25-74C2-71F1-842238C21EF6}"/>
              </a:ext>
            </a:extLst>
          </p:cNvPr>
          <p:cNvSpPr txBox="1"/>
          <p:nvPr/>
        </p:nvSpPr>
        <p:spPr>
          <a:xfrm>
            <a:off x="4214954" y="4473608"/>
            <a:ext cx="0" cy="0"/>
          </a:xfrm>
          <a:prstGeom prst="rect">
            <a:avLst/>
          </a:prstGeom>
        </p:spPr>
        <p:txBody>
          <a:bodyPr wrap="none" rtlCol="0">
            <a:normAutofit fontScale="25000" lnSpcReduction="20000"/>
          </a:bodyPr>
          <a:lstStyle/>
          <a:p>
            <a:pPr algn="l"/>
            <a:endParaRPr lang="en-US" dirty="0"/>
          </a:p>
        </p:txBody>
      </p:sp>
      <p:sp>
        <p:nvSpPr>
          <p:cNvPr id="36" name="TextBox 35">
            <a:extLst>
              <a:ext uri="{FF2B5EF4-FFF2-40B4-BE49-F238E27FC236}">
                <a16:creationId xmlns:a16="http://schemas.microsoft.com/office/drawing/2014/main" id="{CE4ED2A1-6A86-1C32-1972-B7498CC6B3CC}"/>
              </a:ext>
            </a:extLst>
          </p:cNvPr>
          <p:cNvSpPr txBox="1"/>
          <p:nvPr/>
        </p:nvSpPr>
        <p:spPr>
          <a:xfrm>
            <a:off x="4697554" y="4435508"/>
            <a:ext cx="0" cy="0"/>
          </a:xfrm>
          <a:prstGeom prst="rect">
            <a:avLst/>
          </a:prstGeom>
        </p:spPr>
        <p:txBody>
          <a:bodyPr wrap="none" rtlCol="0">
            <a:normAutofit fontScale="25000" lnSpcReduction="20000"/>
          </a:bodyPr>
          <a:lstStyle/>
          <a:p>
            <a:pPr algn="l"/>
            <a:endParaRPr lang="en-US" dirty="0"/>
          </a:p>
        </p:txBody>
      </p:sp>
      <p:pic>
        <p:nvPicPr>
          <p:cNvPr id="37" name="Picture 36">
            <a:extLst>
              <a:ext uri="{FF2B5EF4-FFF2-40B4-BE49-F238E27FC236}">
                <a16:creationId xmlns:a16="http://schemas.microsoft.com/office/drawing/2014/main" id="{9BE096DD-A97A-1D83-4721-34FF3C33D190}"/>
              </a:ext>
            </a:extLst>
          </p:cNvPr>
          <p:cNvPicPr>
            <a:picLocks noChangeAspect="1"/>
          </p:cNvPicPr>
          <p:nvPr/>
        </p:nvPicPr>
        <p:blipFill>
          <a:blip r:embed="rId11"/>
          <a:stretch>
            <a:fillRect/>
          </a:stretch>
        </p:blipFill>
        <p:spPr>
          <a:xfrm>
            <a:off x="2565094" y="1678997"/>
            <a:ext cx="1369579" cy="2366010"/>
          </a:xfrm>
          <a:prstGeom prst="rect">
            <a:avLst/>
          </a:prstGeom>
        </p:spPr>
      </p:pic>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E50817F-9A37-574D-557D-EF91A0CE33C6}"/>
                  </a:ext>
                </a:extLst>
              </p:cNvPr>
              <p:cNvSpPr txBox="1"/>
              <p:nvPr/>
            </p:nvSpPr>
            <p:spPr>
              <a:xfrm>
                <a:off x="3015898" y="3961387"/>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38" name="TextBox 37">
                <a:extLst>
                  <a:ext uri="{FF2B5EF4-FFF2-40B4-BE49-F238E27FC236}">
                    <a16:creationId xmlns:a16="http://schemas.microsoft.com/office/drawing/2014/main" id="{AE50817F-9A37-574D-557D-EF91A0CE33C6}"/>
                  </a:ext>
                </a:extLst>
              </p:cNvPr>
              <p:cNvSpPr txBox="1">
                <a:spLocks noRot="1" noChangeAspect="1" noMove="1" noResize="1" noEditPoints="1" noAdjustHandles="1" noChangeArrowheads="1" noChangeShapeType="1" noTextEdit="1"/>
              </p:cNvSpPr>
              <p:nvPr/>
            </p:nvSpPr>
            <p:spPr>
              <a:xfrm>
                <a:off x="3015898" y="3961387"/>
                <a:ext cx="914400" cy="914400"/>
              </a:xfrm>
              <a:prstGeom prst="rect">
                <a:avLst/>
              </a:prstGeom>
              <a:blipFill>
                <a:blip r:embed="rId12"/>
                <a:stretch>
                  <a:fillRect/>
                </a:stretch>
              </a:blipFill>
            </p:spPr>
            <p:txBody>
              <a:bodyPr/>
              <a:lstStyle/>
              <a:p>
                <a:r>
                  <a:rPr lang="en-US">
                    <a:noFill/>
                  </a:rPr>
                  <a:t> </a:t>
                </a:r>
              </a:p>
            </p:txBody>
          </p:sp>
        </mc:Fallback>
      </mc:AlternateContent>
      <p:pic>
        <p:nvPicPr>
          <p:cNvPr id="39" name="Picture 38" descr="A blurry image of a cat&#10;&#10;Description automatically generated">
            <a:extLst>
              <a:ext uri="{FF2B5EF4-FFF2-40B4-BE49-F238E27FC236}">
                <a16:creationId xmlns:a16="http://schemas.microsoft.com/office/drawing/2014/main" id="{1CAECC00-F2BC-B34A-6526-6DD483EE3071}"/>
              </a:ext>
            </a:extLst>
          </p:cNvPr>
          <p:cNvPicPr>
            <a:picLocks noChangeAspect="1"/>
          </p:cNvPicPr>
          <p:nvPr/>
        </p:nvPicPr>
        <p:blipFill>
          <a:blip r:embed="rId13"/>
          <a:stretch>
            <a:fillRect/>
          </a:stretch>
        </p:blipFill>
        <p:spPr>
          <a:xfrm>
            <a:off x="906971" y="2845470"/>
            <a:ext cx="1260000" cy="1260000"/>
          </a:xfrm>
          <a:prstGeom prst="rect">
            <a:avLst/>
          </a:prstGeom>
          <a:ln w="25400">
            <a:solidFill>
              <a:srgbClr val="FF0000"/>
            </a:solidFill>
          </a:ln>
        </p:spPr>
      </p:pic>
      <p:pic>
        <p:nvPicPr>
          <p:cNvPr id="40" name="Picture 39" descr="A blurry image of a dog&#10;&#10;Description automatically generated">
            <a:extLst>
              <a:ext uri="{FF2B5EF4-FFF2-40B4-BE49-F238E27FC236}">
                <a16:creationId xmlns:a16="http://schemas.microsoft.com/office/drawing/2014/main" id="{7A1C8AE6-1000-74D6-CC91-BCFA524F7BDC}"/>
              </a:ext>
            </a:extLst>
          </p:cNvPr>
          <p:cNvPicPr>
            <a:picLocks noChangeAspect="1"/>
          </p:cNvPicPr>
          <p:nvPr/>
        </p:nvPicPr>
        <p:blipFill>
          <a:blip r:embed="rId14"/>
          <a:stretch>
            <a:fillRect/>
          </a:stretch>
        </p:blipFill>
        <p:spPr>
          <a:xfrm>
            <a:off x="906971" y="1536225"/>
            <a:ext cx="1260000" cy="1260000"/>
          </a:xfrm>
          <a:prstGeom prst="rect">
            <a:avLst/>
          </a:prstGeom>
          <a:ln w="25400">
            <a:solidFill>
              <a:srgbClr val="00B0F0"/>
            </a:solidFill>
          </a:ln>
        </p:spPr>
      </p:pic>
      <p:sp>
        <p:nvSpPr>
          <p:cNvPr id="42" name="Oval 41">
            <a:extLst>
              <a:ext uri="{FF2B5EF4-FFF2-40B4-BE49-F238E27FC236}">
                <a16:creationId xmlns:a16="http://schemas.microsoft.com/office/drawing/2014/main" id="{A3FC1347-A98A-79CF-7E7D-E7D2E44C7F29}"/>
              </a:ext>
            </a:extLst>
          </p:cNvPr>
          <p:cNvSpPr/>
          <p:nvPr/>
        </p:nvSpPr>
        <p:spPr>
          <a:xfrm>
            <a:off x="2631067" y="2931485"/>
            <a:ext cx="120023" cy="12002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1">
            <a:extLst>
              <a:ext uri="{FF2B5EF4-FFF2-40B4-BE49-F238E27FC236}">
                <a16:creationId xmlns:a16="http://schemas.microsoft.com/office/drawing/2014/main" id="{A38EAB2B-683C-D553-5628-855DB0A9D1CD}"/>
              </a:ext>
            </a:extLst>
          </p:cNvPr>
          <p:cNvSpPr/>
          <p:nvPr/>
        </p:nvSpPr>
        <p:spPr>
          <a:xfrm rot="10800000">
            <a:off x="4208549" y="2523433"/>
            <a:ext cx="435444" cy="350248"/>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descr="A blurry image of a dog&#10;&#10;Description automatically generated">
            <a:extLst>
              <a:ext uri="{FF2B5EF4-FFF2-40B4-BE49-F238E27FC236}">
                <a16:creationId xmlns:a16="http://schemas.microsoft.com/office/drawing/2014/main" id="{A4A3EAF1-1A37-4C16-4C66-98905815856D}"/>
              </a:ext>
            </a:extLst>
          </p:cNvPr>
          <p:cNvPicPr>
            <a:picLocks noChangeAspect="1"/>
          </p:cNvPicPr>
          <p:nvPr/>
        </p:nvPicPr>
        <p:blipFill>
          <a:blip r:embed="rId15"/>
          <a:stretch>
            <a:fillRect/>
          </a:stretch>
        </p:blipFill>
        <p:spPr>
          <a:xfrm>
            <a:off x="906971" y="2852353"/>
            <a:ext cx="1260000" cy="1260000"/>
          </a:xfrm>
          <a:prstGeom prst="rect">
            <a:avLst/>
          </a:prstGeom>
          <a:ln w="25400">
            <a:solidFill>
              <a:srgbClr val="FF0000"/>
            </a:solidFill>
          </a:ln>
        </p:spPr>
      </p:pic>
      <p:sp>
        <p:nvSpPr>
          <p:cNvPr id="7" name="Text Placeholder 6">
            <a:extLst>
              <a:ext uri="{FF2B5EF4-FFF2-40B4-BE49-F238E27FC236}">
                <a16:creationId xmlns:a16="http://schemas.microsoft.com/office/drawing/2014/main" id="{F425B728-D0C4-B2CB-9BDC-3A753684DEAD}"/>
              </a:ext>
            </a:extLst>
          </p:cNvPr>
          <p:cNvSpPr>
            <a:spLocks noGrp="1"/>
          </p:cNvSpPr>
          <p:nvPr>
            <p:ph type="body" sz="quarter" idx="13"/>
          </p:nvPr>
        </p:nvSpPr>
        <p:spPr/>
        <p:txBody>
          <a:bodyPr/>
          <a:lstStyle/>
          <a:p>
            <a:pPr marL="0" indent="0">
              <a:buNone/>
            </a:pPr>
            <a:r>
              <a:rPr lang="en-US" dirty="0"/>
              <a:t>   </a:t>
            </a:r>
          </a:p>
        </p:txBody>
      </p:sp>
      <p:sp>
        <p:nvSpPr>
          <p:cNvPr id="2" name="5-point Star 1">
            <a:extLst>
              <a:ext uri="{FF2B5EF4-FFF2-40B4-BE49-F238E27FC236}">
                <a16:creationId xmlns:a16="http://schemas.microsoft.com/office/drawing/2014/main" id="{9C677D0F-80C6-5509-FF72-EDC40F597C82}"/>
              </a:ext>
            </a:extLst>
          </p:cNvPr>
          <p:cNvSpPr>
            <a:spLocks noChangeAspect="1"/>
          </p:cNvSpPr>
          <p:nvPr/>
        </p:nvSpPr>
        <p:spPr>
          <a:xfrm>
            <a:off x="4983200" y="2793580"/>
            <a:ext cx="216000" cy="197087"/>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a:extLst>
              <a:ext uri="{FF2B5EF4-FFF2-40B4-BE49-F238E27FC236}">
                <a16:creationId xmlns:a16="http://schemas.microsoft.com/office/drawing/2014/main" id="{5FF40B5B-89C1-0E77-2FF9-832B14595816}"/>
              </a:ext>
            </a:extLst>
          </p:cNvPr>
          <p:cNvSpPr>
            <a:spLocks noChangeAspect="1"/>
          </p:cNvSpPr>
          <p:nvPr/>
        </p:nvSpPr>
        <p:spPr>
          <a:xfrm>
            <a:off x="5469444" y="2142340"/>
            <a:ext cx="216000" cy="197087"/>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6060FD1-F73B-91BB-A00B-459C0BAE8DC6}"/>
              </a:ext>
            </a:extLst>
          </p:cNvPr>
          <p:cNvSpPr/>
          <p:nvPr/>
        </p:nvSpPr>
        <p:spPr>
          <a:xfrm>
            <a:off x="2737358" y="2247430"/>
            <a:ext cx="120023" cy="120023"/>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E3454840-2D2E-074A-43B5-977D82F04448}"/>
              </a:ext>
            </a:extLst>
          </p:cNvPr>
          <p:cNvSpPr/>
          <p:nvPr/>
        </p:nvSpPr>
        <p:spPr>
          <a:xfrm>
            <a:off x="1252649" y="4225890"/>
            <a:ext cx="583525" cy="206823"/>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412769"/>
      </p:ext>
    </p:extLst>
  </p:cSld>
  <p:clrMapOvr>
    <a:masterClrMapping/>
  </p:clrMapOvr>
  <mc:AlternateContent xmlns:mc="http://schemas.openxmlformats.org/markup-compatibility/2006" xmlns:p14="http://schemas.microsoft.com/office/powerpoint/2010/main">
    <mc:Choice Requires="p14">
      <p:transition spd="slow" p14:dur="2000" advTm="5097"/>
    </mc:Choice>
    <mc:Fallback xmlns="">
      <p:transition spd="slow" advTm="5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right)">
                                      <p:cBhvr>
                                        <p:cTn id="7" dur="300"/>
                                        <p:tgtEl>
                                          <p:spTgt spid="45"/>
                                        </p:tgtEl>
                                      </p:cBhvr>
                                    </p:animEffect>
                                  </p:childTnLst>
                                </p:cTn>
                              </p:par>
                            </p:childTnLst>
                          </p:cTn>
                        </p:par>
                        <p:par>
                          <p:cTn id="8" fill="hold">
                            <p:stCondLst>
                              <p:cond delay="300"/>
                            </p:stCondLst>
                            <p:childTnLst>
                              <p:par>
                                <p:cTn id="9" presetID="0" presetClass="path" presetSubtype="0" accel="50000" decel="50000" fill="hold" grpId="0" nodeType="afterEffect">
                                  <p:stCondLst>
                                    <p:cond delay="0"/>
                                  </p:stCondLst>
                                  <p:childTnLst>
                                    <p:animMotion origin="layout" path="M -8.33333E-7 -1.48148E-6 L -8.33333E-7 -0.03827 " pathEditMode="relative" rAng="0" ptsTypes="AA">
                                      <p:cBhvr>
                                        <p:cTn id="10" dur="1000" fill="hold"/>
                                        <p:tgtEl>
                                          <p:spTgt spid="42"/>
                                        </p:tgtEl>
                                        <p:attrNameLst>
                                          <p:attrName>ppt_x</p:attrName>
                                          <p:attrName>ppt_y</p:attrName>
                                        </p:attrNameLst>
                                      </p:cBhvr>
                                      <p:rCtr x="0" y="-1914"/>
                                    </p:animMotion>
                                  </p:childTnLst>
                                </p:cTn>
                              </p:par>
                            </p:childTnLst>
                          </p:cTn>
                        </p:par>
                        <p:par>
                          <p:cTn id="11" fill="hold">
                            <p:stCondLst>
                              <p:cond delay="1300"/>
                            </p:stCondLst>
                            <p:childTnLst>
                              <p:par>
                                <p:cTn id="12" presetID="10" presetClass="entr" presetSubtype="0" fill="hold" grpId="0"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par>
                          <p:cTn id="15" fill="hold">
                            <p:stCondLst>
                              <p:cond delay="1800"/>
                            </p:stCondLst>
                            <p:childTnLst>
                              <p:par>
                                <p:cTn id="16" presetID="5" presetClass="entr" presetSubtype="10" fill="hold" nodeType="afterEffect">
                                  <p:stCondLst>
                                    <p:cond delay="200"/>
                                  </p:stCondLst>
                                  <p:childTnLst>
                                    <p:set>
                                      <p:cBhvr>
                                        <p:cTn id="17" dur="1" fill="hold">
                                          <p:stCondLst>
                                            <p:cond delay="0"/>
                                          </p:stCondLst>
                                        </p:cTn>
                                        <p:tgtEl>
                                          <p:spTgt spid="48"/>
                                        </p:tgtEl>
                                        <p:attrNameLst>
                                          <p:attrName>style.visibility</p:attrName>
                                        </p:attrNameLst>
                                      </p:cBhvr>
                                      <p:to>
                                        <p:strVal val="visible"/>
                                      </p:to>
                                    </p:set>
                                    <p:animEffect transition="in" filter="checkerboard(across)">
                                      <p:cBhvr>
                                        <p:cTn id="1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5"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17</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Manifold Explanation</a:t>
            </a:r>
          </a:p>
        </p:txBody>
      </p:sp>
      <p:sp>
        <p:nvSpPr>
          <p:cNvPr id="6" name="TextBox 5">
            <a:extLst>
              <a:ext uri="{FF2B5EF4-FFF2-40B4-BE49-F238E27FC236}">
                <a16:creationId xmlns:a16="http://schemas.microsoft.com/office/drawing/2014/main" id="{1271866F-2827-88CE-63F7-ABF6E35C6857}"/>
              </a:ext>
            </a:extLst>
          </p:cNvPr>
          <p:cNvSpPr txBox="1"/>
          <p:nvPr/>
        </p:nvSpPr>
        <p:spPr>
          <a:xfrm>
            <a:off x="4214954" y="4473599"/>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4697554" y="4435499"/>
            <a:ext cx="0" cy="0"/>
          </a:xfrm>
          <a:prstGeom prst="rect">
            <a:avLst/>
          </a:prstGeom>
        </p:spPr>
        <p:txBody>
          <a:bodyPr wrap="none" rtlCol="0">
            <a:normAutofit fontScale="25000" lnSpcReduction="20000"/>
          </a:bodyPr>
          <a:lstStyle/>
          <a:p>
            <a:pPr algn="l"/>
            <a:endParaRPr lang="en-US" dirty="0"/>
          </a:p>
        </p:txBody>
      </p:sp>
      <p:pic>
        <p:nvPicPr>
          <p:cNvPr id="13" name="Picture 12">
            <a:extLst>
              <a:ext uri="{FF2B5EF4-FFF2-40B4-BE49-F238E27FC236}">
                <a16:creationId xmlns:a16="http://schemas.microsoft.com/office/drawing/2014/main" id="{08F6EAE7-D63C-16BC-B16C-6F085FAD8BC3}"/>
              </a:ext>
            </a:extLst>
          </p:cNvPr>
          <p:cNvPicPr>
            <a:picLocks noChangeAspect="1"/>
          </p:cNvPicPr>
          <p:nvPr/>
        </p:nvPicPr>
        <p:blipFill>
          <a:blip r:embed="rId3"/>
          <a:stretch>
            <a:fillRect/>
          </a:stretch>
        </p:blipFill>
        <p:spPr>
          <a:xfrm>
            <a:off x="5431981" y="1656002"/>
            <a:ext cx="904568" cy="2366010"/>
          </a:xfrm>
          <a:prstGeom prst="rect">
            <a:avLst/>
          </a:prstGeom>
        </p:spPr>
      </p:pic>
      <p:sp>
        <p:nvSpPr>
          <p:cNvPr id="15" name="5-point Star 14">
            <a:extLst>
              <a:ext uri="{FF2B5EF4-FFF2-40B4-BE49-F238E27FC236}">
                <a16:creationId xmlns:a16="http://schemas.microsoft.com/office/drawing/2014/main" id="{6640E9F2-DC31-CE83-B2C4-FFAFC7CE0830}"/>
              </a:ext>
            </a:extLst>
          </p:cNvPr>
          <p:cNvSpPr>
            <a:spLocks noChangeAspect="1"/>
          </p:cNvSpPr>
          <p:nvPr/>
        </p:nvSpPr>
        <p:spPr>
          <a:xfrm>
            <a:off x="5469444" y="2142328"/>
            <a:ext cx="216000" cy="197087"/>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dog sitting on the ground&#10;&#10;Description automatically generated">
            <a:extLst>
              <a:ext uri="{FF2B5EF4-FFF2-40B4-BE49-F238E27FC236}">
                <a16:creationId xmlns:a16="http://schemas.microsoft.com/office/drawing/2014/main" id="{84A5F9F7-D7F0-2C2A-DB53-46573EA146B5}"/>
              </a:ext>
            </a:extLst>
          </p:cNvPr>
          <p:cNvPicPr>
            <a:picLocks noChangeAspect="1"/>
          </p:cNvPicPr>
          <p:nvPr/>
        </p:nvPicPr>
        <p:blipFill>
          <a:blip r:embed="rId4"/>
          <a:stretch>
            <a:fillRect/>
          </a:stretch>
        </p:blipFill>
        <p:spPr>
          <a:xfrm>
            <a:off x="6685571" y="1536216"/>
            <a:ext cx="1260000" cy="1260000"/>
          </a:xfrm>
          <a:prstGeom prst="rect">
            <a:avLst/>
          </a:prstGeom>
          <a:ln w="25400">
            <a:solidFill>
              <a:srgbClr val="00B0F0"/>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8080D2-E22F-E5BC-8943-E51AE6E7A0F9}"/>
                  </a:ext>
                </a:extLst>
              </p:cNvPr>
              <p:cNvSpPr txBox="1"/>
              <p:nvPr/>
            </p:nvSpPr>
            <p:spPr>
              <a:xfrm>
                <a:off x="5577444" y="3961913"/>
                <a:ext cx="914400" cy="463348"/>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E38080D2-E22F-E5BC-8943-E51AE6E7A0F9}"/>
                  </a:ext>
                </a:extLst>
              </p:cNvPr>
              <p:cNvSpPr txBox="1">
                <a:spLocks noRot="1" noChangeAspect="1" noMove="1" noResize="1" noEditPoints="1" noAdjustHandles="1" noChangeArrowheads="1" noChangeShapeType="1" noTextEdit="1"/>
              </p:cNvSpPr>
              <p:nvPr/>
            </p:nvSpPr>
            <p:spPr>
              <a:xfrm>
                <a:off x="5577444" y="3961913"/>
                <a:ext cx="914400" cy="463348"/>
              </a:xfrm>
              <a:prstGeom prst="rect">
                <a:avLst/>
              </a:prstGeom>
              <a:blipFill>
                <a:blip r:embed="rId7"/>
                <a:stretch>
                  <a:fillRect/>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79D9105-37FB-61DC-698D-D9F718729229}"/>
              </a:ext>
            </a:extLst>
          </p:cNvPr>
          <p:cNvPicPr>
            <a:picLocks noChangeAspect="1"/>
          </p:cNvPicPr>
          <p:nvPr/>
        </p:nvPicPr>
        <p:blipFill>
          <a:blip r:embed="rId8"/>
          <a:stretch>
            <a:fillRect/>
          </a:stretch>
        </p:blipFill>
        <p:spPr>
          <a:xfrm>
            <a:off x="2565094" y="1678988"/>
            <a:ext cx="1369579" cy="23660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7747A1-2F19-CB1E-6378-F6FB952D6375}"/>
                  </a:ext>
                </a:extLst>
              </p:cNvPr>
              <p:cNvSpPr txBox="1"/>
              <p:nvPr/>
            </p:nvSpPr>
            <p:spPr>
              <a:xfrm>
                <a:off x="3015898" y="3961378"/>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A47747A1-2F19-CB1E-6378-F6FB952D6375}"/>
                  </a:ext>
                </a:extLst>
              </p:cNvPr>
              <p:cNvSpPr txBox="1">
                <a:spLocks noRot="1" noChangeAspect="1" noMove="1" noResize="1" noEditPoints="1" noAdjustHandles="1" noChangeArrowheads="1" noChangeShapeType="1" noTextEdit="1"/>
              </p:cNvSpPr>
              <p:nvPr/>
            </p:nvSpPr>
            <p:spPr>
              <a:xfrm>
                <a:off x="3015898" y="3961378"/>
                <a:ext cx="914400" cy="914400"/>
              </a:xfrm>
              <a:prstGeom prst="rect">
                <a:avLst/>
              </a:prstGeom>
              <a:blipFill>
                <a:blip r:embed="rId9"/>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3C14B68-EBC5-9379-E0D0-324617671DE3}"/>
              </a:ext>
            </a:extLst>
          </p:cNvPr>
          <p:cNvSpPr txBox="1"/>
          <p:nvPr/>
        </p:nvSpPr>
        <p:spPr>
          <a:xfrm>
            <a:off x="7837393" y="1947593"/>
            <a:ext cx="914400" cy="914400"/>
          </a:xfrm>
          <a:prstGeom prst="rect">
            <a:avLst/>
          </a:prstGeom>
        </p:spPr>
        <p:txBody>
          <a:bodyPr wrap="none" rtlCol="0">
            <a:normAutofit/>
          </a:bodyPr>
          <a:lstStyle/>
          <a:p>
            <a:pPr algn="ctr"/>
            <a:r>
              <a:rPr lang="en-US" dirty="0"/>
              <a:t>input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2824F1-DEF7-586B-D831-0C98DF0FFFC9}"/>
                  </a:ext>
                </a:extLst>
              </p:cNvPr>
              <p:cNvSpPr txBox="1"/>
              <p:nvPr/>
            </p:nvSpPr>
            <p:spPr>
              <a:xfrm>
                <a:off x="7837393" y="3205131"/>
                <a:ext cx="914400"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𝑥</m:t>
                              </m:r>
                            </m:e>
                          </m:acc>
                        </m:e>
                        <m:sub>
                          <m:r>
                            <a:rPr lang="en-AU" b="0" i="1" smtClean="0">
                              <a:latin typeface="Cambria Math" panose="02040503050406030204" pitchFamily="18" charset="0"/>
                            </a:rPr>
                            <m:t>0</m:t>
                          </m:r>
                        </m:sub>
                      </m:sSub>
                    </m:oMath>
                  </m:oMathPara>
                </a14:m>
                <a:endParaRPr lang="en-US" dirty="0"/>
              </a:p>
            </p:txBody>
          </p:sp>
        </mc:Choice>
        <mc:Fallback xmlns="">
          <p:sp>
            <p:nvSpPr>
              <p:cNvPr id="12" name="TextBox 11">
                <a:extLst>
                  <a:ext uri="{FF2B5EF4-FFF2-40B4-BE49-F238E27FC236}">
                    <a16:creationId xmlns:a16="http://schemas.microsoft.com/office/drawing/2014/main" id="{C62824F1-DEF7-586B-D831-0C98DF0FFFC9}"/>
                  </a:ext>
                </a:extLst>
              </p:cNvPr>
              <p:cNvSpPr txBox="1">
                <a:spLocks noRot="1" noChangeAspect="1" noMove="1" noResize="1" noEditPoints="1" noAdjustHandles="1" noChangeArrowheads="1" noChangeShapeType="1" noTextEdit="1"/>
              </p:cNvSpPr>
              <p:nvPr/>
            </p:nvSpPr>
            <p:spPr>
              <a:xfrm>
                <a:off x="7837393" y="3205131"/>
                <a:ext cx="914400" cy="914400"/>
              </a:xfrm>
              <a:prstGeom prst="rect">
                <a:avLst/>
              </a:prstGeom>
              <a:blipFill>
                <a:blip r:embed="rId10"/>
                <a:stretch>
                  <a:fillRect/>
                </a:stretch>
              </a:blipFill>
            </p:spPr>
            <p:txBody>
              <a:bodyPr/>
              <a:lstStyle/>
              <a:p>
                <a:r>
                  <a:rPr lang="en-US">
                    <a:noFill/>
                  </a:rPr>
                  <a:t> </a:t>
                </a:r>
              </a:p>
            </p:txBody>
          </p:sp>
        </mc:Fallback>
      </mc:AlternateContent>
      <p:pic>
        <p:nvPicPr>
          <p:cNvPr id="20" name="Picture 19" descr="A blurry image of a dog&#10;&#10;Description automatically generated">
            <a:extLst>
              <a:ext uri="{FF2B5EF4-FFF2-40B4-BE49-F238E27FC236}">
                <a16:creationId xmlns:a16="http://schemas.microsoft.com/office/drawing/2014/main" id="{4B795642-CB64-573E-5A50-DF4DF49EA3DA}"/>
              </a:ext>
            </a:extLst>
          </p:cNvPr>
          <p:cNvPicPr>
            <a:picLocks noChangeAspect="1"/>
          </p:cNvPicPr>
          <p:nvPr/>
        </p:nvPicPr>
        <p:blipFill>
          <a:blip r:embed="rId11"/>
          <a:stretch>
            <a:fillRect/>
          </a:stretch>
        </p:blipFill>
        <p:spPr>
          <a:xfrm>
            <a:off x="906971" y="1536216"/>
            <a:ext cx="1260000" cy="1260000"/>
          </a:xfrm>
          <a:prstGeom prst="rect">
            <a:avLst/>
          </a:prstGeom>
          <a:ln w="25400">
            <a:solidFill>
              <a:srgbClr val="00B0F0"/>
            </a:solidFill>
          </a:ln>
        </p:spPr>
      </p:pic>
      <p:sp>
        <p:nvSpPr>
          <p:cNvPr id="35" name="arr1">
            <a:extLst>
              <a:ext uri="{FF2B5EF4-FFF2-40B4-BE49-F238E27FC236}">
                <a16:creationId xmlns:a16="http://schemas.microsoft.com/office/drawing/2014/main" id="{B028DA05-EE53-9439-752A-C7F3ABBCC812}"/>
              </a:ext>
            </a:extLst>
          </p:cNvPr>
          <p:cNvSpPr/>
          <p:nvPr/>
        </p:nvSpPr>
        <p:spPr>
          <a:xfrm>
            <a:off x="4208549" y="2523424"/>
            <a:ext cx="435444" cy="35024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A dog with its nose sticking out&#10;&#10;Description automatically generated">
            <a:extLst>
              <a:ext uri="{FF2B5EF4-FFF2-40B4-BE49-F238E27FC236}">
                <a16:creationId xmlns:a16="http://schemas.microsoft.com/office/drawing/2014/main" id="{E6466D16-1FBB-015E-FAF6-19382FA126DE}"/>
              </a:ext>
            </a:extLst>
          </p:cNvPr>
          <p:cNvPicPr>
            <a:picLocks noChangeAspect="1"/>
          </p:cNvPicPr>
          <p:nvPr/>
        </p:nvPicPr>
        <p:blipFill>
          <a:blip r:embed="rId12"/>
          <a:stretch>
            <a:fillRect/>
          </a:stretch>
        </p:blipFill>
        <p:spPr>
          <a:xfrm>
            <a:off x="6685571" y="2852496"/>
            <a:ext cx="1260000" cy="1260000"/>
          </a:xfrm>
          <a:prstGeom prst="rect">
            <a:avLst/>
          </a:prstGeom>
          <a:ln w="25400">
            <a:solidFill>
              <a:srgbClr val="FF0000"/>
            </a:solidFill>
          </a:ln>
        </p:spPr>
      </p:pic>
      <p:sp>
        <p:nvSpPr>
          <p:cNvPr id="14" name="5-point Star 13">
            <a:extLst>
              <a:ext uri="{FF2B5EF4-FFF2-40B4-BE49-F238E27FC236}">
                <a16:creationId xmlns:a16="http://schemas.microsoft.com/office/drawing/2014/main" id="{EB103BC1-7CE9-B527-8720-54A5554F54EF}"/>
              </a:ext>
            </a:extLst>
          </p:cNvPr>
          <p:cNvSpPr>
            <a:spLocks noChangeAspect="1"/>
          </p:cNvSpPr>
          <p:nvPr/>
        </p:nvSpPr>
        <p:spPr>
          <a:xfrm>
            <a:off x="4981733" y="2793384"/>
            <a:ext cx="216000" cy="197087"/>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dog sitting on the ground&#10;&#10;Description automatically generated">
            <a:extLst>
              <a:ext uri="{FF2B5EF4-FFF2-40B4-BE49-F238E27FC236}">
                <a16:creationId xmlns:a16="http://schemas.microsoft.com/office/drawing/2014/main" id="{3120761C-691F-97AB-1B91-15995957F8FB}"/>
              </a:ext>
            </a:extLst>
          </p:cNvPr>
          <p:cNvPicPr>
            <a:picLocks noChangeAspect="1"/>
          </p:cNvPicPr>
          <p:nvPr/>
        </p:nvPicPr>
        <p:blipFill>
          <a:blip r:embed="rId13"/>
          <a:stretch>
            <a:fillRect/>
          </a:stretch>
        </p:blipFill>
        <p:spPr>
          <a:xfrm>
            <a:off x="6685571" y="2849528"/>
            <a:ext cx="1260000" cy="1260000"/>
          </a:xfrm>
          <a:prstGeom prst="rect">
            <a:avLst/>
          </a:prstGeom>
          <a:ln w="25400">
            <a:solidFill>
              <a:srgbClr val="FF0000"/>
            </a:solidFill>
          </a:ln>
        </p:spPr>
      </p:pic>
      <p:pic>
        <p:nvPicPr>
          <p:cNvPr id="27" name="Picture 26" descr="A blurry image of a dog&#10;&#10;Description automatically generated">
            <a:extLst>
              <a:ext uri="{FF2B5EF4-FFF2-40B4-BE49-F238E27FC236}">
                <a16:creationId xmlns:a16="http://schemas.microsoft.com/office/drawing/2014/main" id="{0EEA1CBC-8224-0D01-4152-DB2CFE42CCD7}"/>
              </a:ext>
            </a:extLst>
          </p:cNvPr>
          <p:cNvPicPr>
            <a:picLocks noChangeAspect="1"/>
          </p:cNvPicPr>
          <p:nvPr/>
        </p:nvPicPr>
        <p:blipFill>
          <a:blip r:embed="rId14"/>
          <a:stretch>
            <a:fillRect/>
          </a:stretch>
        </p:blipFill>
        <p:spPr>
          <a:xfrm>
            <a:off x="906971" y="2852344"/>
            <a:ext cx="1260000" cy="1260000"/>
          </a:xfrm>
          <a:prstGeom prst="rect">
            <a:avLst/>
          </a:prstGeom>
          <a:ln w="25400">
            <a:solidFill>
              <a:srgbClr val="FF0000"/>
            </a:solidFill>
          </a:ln>
        </p:spPr>
      </p:pic>
      <p:sp>
        <p:nvSpPr>
          <p:cNvPr id="21" name="Oval 20">
            <a:extLst>
              <a:ext uri="{FF2B5EF4-FFF2-40B4-BE49-F238E27FC236}">
                <a16:creationId xmlns:a16="http://schemas.microsoft.com/office/drawing/2014/main" id="{57AFE8B3-3B56-4EDD-30AD-769E0445983E}"/>
              </a:ext>
            </a:extLst>
          </p:cNvPr>
          <p:cNvSpPr/>
          <p:nvPr/>
        </p:nvSpPr>
        <p:spPr>
          <a:xfrm>
            <a:off x="2737358" y="2247430"/>
            <a:ext cx="120023" cy="120023"/>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E16A8E9-F487-A767-09AF-587B7D33845B}"/>
              </a:ext>
            </a:extLst>
          </p:cNvPr>
          <p:cNvSpPr/>
          <p:nvPr/>
        </p:nvSpPr>
        <p:spPr>
          <a:xfrm>
            <a:off x="2631067" y="2731522"/>
            <a:ext cx="120023" cy="12002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B0960C3C-B644-13EA-6F4C-E2B548915AF5}"/>
              </a:ext>
            </a:extLst>
          </p:cNvPr>
          <p:cNvSpPr/>
          <p:nvPr/>
        </p:nvSpPr>
        <p:spPr>
          <a:xfrm>
            <a:off x="7023808" y="4231909"/>
            <a:ext cx="583525" cy="206823"/>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93E9F57-28A5-0A4D-8BCC-04D37FCF5E84}"/>
              </a:ext>
            </a:extLst>
          </p:cNvPr>
          <p:cNvSpPr txBox="1"/>
          <p:nvPr/>
        </p:nvSpPr>
        <p:spPr>
          <a:xfrm>
            <a:off x="6567333" y="4385864"/>
            <a:ext cx="1496474" cy="405102"/>
          </a:xfrm>
          <a:prstGeom prst="rect">
            <a:avLst/>
          </a:prstGeom>
        </p:spPr>
        <p:txBody>
          <a:bodyPr wrap="none" rtlCol="0">
            <a:noAutofit/>
          </a:bodyPr>
          <a:lstStyle/>
          <a:p>
            <a:pPr algn="ctr"/>
            <a:r>
              <a:rPr lang="en-US" sz="1400" dirty="0">
                <a:solidFill>
                  <a:srgbClr val="FF0000"/>
                </a:solidFill>
              </a:rPr>
              <a:t>small dog </a:t>
            </a:r>
          </a:p>
          <a:p>
            <a:pPr algn="ctr"/>
            <a:r>
              <a:rPr lang="en-US" sz="1400" dirty="0">
                <a:solidFill>
                  <a:srgbClr val="FF0000"/>
                </a:solidFill>
              </a:rPr>
              <a:t>with large body</a:t>
            </a:r>
          </a:p>
        </p:txBody>
      </p:sp>
    </p:spTree>
    <p:extLst>
      <p:ext uri="{BB962C8B-B14F-4D97-AF65-F5344CB8AC3E}">
        <p14:creationId xmlns:p14="http://schemas.microsoft.com/office/powerpoint/2010/main" val="2688139086"/>
      </p:ext>
    </p:extLst>
  </p:cSld>
  <p:clrMapOvr>
    <a:masterClrMapping/>
  </p:clrMapOvr>
  <mc:AlternateContent xmlns:mc="http://schemas.openxmlformats.org/markup-compatibility/2006" xmlns:p14="http://schemas.microsoft.com/office/powerpoint/2010/main">
    <mc:Choice Requires="p14">
      <p:transition spd="slow" p14:dur="2000" advTm="12650"/>
    </mc:Choice>
    <mc:Fallback xmlns="">
      <p:transition spd="slow" advTm="12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00"/>
                                        <p:tgtEl>
                                          <p:spTgt spid="35"/>
                                        </p:tgtEl>
                                      </p:cBhvr>
                                    </p:animEffect>
                                  </p:childTnLst>
                                </p:cTn>
                              </p:par>
                            </p:childTnLst>
                          </p:cTn>
                        </p:par>
                        <p:par>
                          <p:cTn id="8" fill="hold">
                            <p:stCondLst>
                              <p:cond delay="200"/>
                            </p:stCondLst>
                            <p:childTnLst>
                              <p:par>
                                <p:cTn id="9" presetID="0" presetClass="path" presetSubtype="0" accel="50000" decel="50000" fill="hold" grpId="0" nodeType="afterEffect">
                                  <p:stCondLst>
                                    <p:cond delay="0"/>
                                  </p:stCondLst>
                                  <p:childTnLst>
                                    <p:animMotion origin="layout" path="M 2.77778E-6 4.32099E-6 L 0.01371 -0.0534 " pathEditMode="relative" rAng="0" ptsTypes="AA">
                                      <p:cBhvr>
                                        <p:cTn id="10" dur="1000" fill="hold"/>
                                        <p:tgtEl>
                                          <p:spTgt spid="14"/>
                                        </p:tgtEl>
                                        <p:attrNameLst>
                                          <p:attrName>ppt_x</p:attrName>
                                          <p:attrName>ppt_y</p:attrName>
                                        </p:attrNameLst>
                                      </p:cBhvr>
                                      <p:rCtr x="677" y="-2685"/>
                                    </p:animMotion>
                                  </p:childTnLst>
                                </p:cTn>
                              </p:par>
                            </p:childTnLst>
                          </p:cTn>
                        </p:par>
                        <p:par>
                          <p:cTn id="11" fill="hold">
                            <p:stCondLst>
                              <p:cond delay="120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1700"/>
                            </p:stCondLst>
                            <p:childTnLst>
                              <p:par>
                                <p:cTn id="16" presetID="5" presetClass="entr" presetSubtype="10" fill="hold" nodeType="afterEffect">
                                  <p:stCondLst>
                                    <p:cond delay="200"/>
                                  </p:stCondLst>
                                  <p:childTnLst>
                                    <p:set>
                                      <p:cBhvr>
                                        <p:cTn id="17" dur="1" fill="hold">
                                          <p:stCondLst>
                                            <p:cond delay="0"/>
                                          </p:stCondLst>
                                        </p:cTn>
                                        <p:tgtEl>
                                          <p:spTgt spid="18"/>
                                        </p:tgtEl>
                                        <p:attrNameLst>
                                          <p:attrName>style.visibility</p:attrName>
                                        </p:attrNameLst>
                                      </p:cBhvr>
                                      <p:to>
                                        <p:strVal val="visible"/>
                                      </p:to>
                                    </p:set>
                                    <p:animEffect transition="in" filter="checkerboard(across)">
                                      <p:cBhvr>
                                        <p:cTn id="18" dur="500"/>
                                        <p:tgtEl>
                                          <p:spTgt spid="18"/>
                                        </p:tgtEl>
                                      </p:cBhvr>
                                    </p:animEffect>
                                  </p:childTnLst>
                                </p:cTn>
                              </p:par>
                            </p:childTnLst>
                          </p:cTn>
                        </p:par>
                        <p:par>
                          <p:cTn id="19" fill="hold">
                            <p:stCondLst>
                              <p:cond delay="2400"/>
                            </p:stCondLst>
                            <p:childTnLst>
                              <p:par>
                                <p:cTn id="20" presetID="5" presetClass="entr" presetSubtype="10" fill="hold" grpId="0" nodeType="afterEffect">
                                  <p:stCondLst>
                                    <p:cond delay="50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4" grpId="0" animBg="1"/>
      <p:bldP spid="30"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18</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Manifold Explanation</a:t>
            </a:r>
          </a:p>
        </p:txBody>
      </p:sp>
      <p:sp>
        <p:nvSpPr>
          <p:cNvPr id="6" name="TextBox 5">
            <a:extLst>
              <a:ext uri="{FF2B5EF4-FFF2-40B4-BE49-F238E27FC236}">
                <a16:creationId xmlns:a16="http://schemas.microsoft.com/office/drawing/2014/main" id="{1271866F-2827-88CE-63F7-ABF6E35C6857}"/>
              </a:ext>
            </a:extLst>
          </p:cNvPr>
          <p:cNvSpPr txBox="1"/>
          <p:nvPr/>
        </p:nvSpPr>
        <p:spPr>
          <a:xfrm>
            <a:off x="4214954" y="4473605"/>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4697554" y="4435505"/>
            <a:ext cx="0" cy="0"/>
          </a:xfrm>
          <a:prstGeom prst="rect">
            <a:avLst/>
          </a:prstGeom>
        </p:spPr>
        <p:txBody>
          <a:bodyPr wrap="none" rtlCol="0">
            <a:normAutofit fontScale="25000" lnSpcReduction="20000"/>
          </a:bodyPr>
          <a:lstStyle/>
          <a:p>
            <a:pPr algn="l"/>
            <a:endParaRPr lang="en-US" dirty="0"/>
          </a:p>
        </p:txBody>
      </p:sp>
      <p:pic>
        <p:nvPicPr>
          <p:cNvPr id="13" name="Picture 12">
            <a:extLst>
              <a:ext uri="{FF2B5EF4-FFF2-40B4-BE49-F238E27FC236}">
                <a16:creationId xmlns:a16="http://schemas.microsoft.com/office/drawing/2014/main" id="{08F6EAE7-D63C-16BC-B16C-6F085FAD8BC3}"/>
              </a:ext>
            </a:extLst>
          </p:cNvPr>
          <p:cNvPicPr>
            <a:picLocks noChangeAspect="1"/>
          </p:cNvPicPr>
          <p:nvPr/>
        </p:nvPicPr>
        <p:blipFill>
          <a:blip r:embed="rId3"/>
          <a:stretch>
            <a:fillRect/>
          </a:stretch>
        </p:blipFill>
        <p:spPr>
          <a:xfrm>
            <a:off x="5431981" y="1656008"/>
            <a:ext cx="904568" cy="2366010"/>
          </a:xfrm>
          <a:prstGeom prst="rect">
            <a:avLst/>
          </a:prstGeom>
        </p:spPr>
      </p:pic>
      <p:sp>
        <p:nvSpPr>
          <p:cNvPr id="15" name="5-point Star 14">
            <a:extLst>
              <a:ext uri="{FF2B5EF4-FFF2-40B4-BE49-F238E27FC236}">
                <a16:creationId xmlns:a16="http://schemas.microsoft.com/office/drawing/2014/main" id="{6640E9F2-DC31-CE83-B2C4-FFAFC7CE0830}"/>
              </a:ext>
            </a:extLst>
          </p:cNvPr>
          <p:cNvSpPr>
            <a:spLocks noChangeAspect="1"/>
          </p:cNvSpPr>
          <p:nvPr/>
        </p:nvSpPr>
        <p:spPr>
          <a:xfrm>
            <a:off x="5469444" y="2142334"/>
            <a:ext cx="216000" cy="197087"/>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dog sitting on the ground&#10;&#10;Description automatically generated">
            <a:extLst>
              <a:ext uri="{FF2B5EF4-FFF2-40B4-BE49-F238E27FC236}">
                <a16:creationId xmlns:a16="http://schemas.microsoft.com/office/drawing/2014/main" id="{84A5F9F7-D7F0-2C2A-DB53-46573EA146B5}"/>
              </a:ext>
            </a:extLst>
          </p:cNvPr>
          <p:cNvPicPr>
            <a:picLocks noChangeAspect="1"/>
          </p:cNvPicPr>
          <p:nvPr/>
        </p:nvPicPr>
        <p:blipFill>
          <a:blip r:embed="rId4"/>
          <a:stretch>
            <a:fillRect/>
          </a:stretch>
        </p:blipFill>
        <p:spPr>
          <a:xfrm>
            <a:off x="6685571" y="1536222"/>
            <a:ext cx="1260000" cy="1260000"/>
          </a:xfrm>
          <a:prstGeom prst="rect">
            <a:avLst/>
          </a:prstGeom>
          <a:ln w="25400">
            <a:solidFill>
              <a:srgbClr val="00B0F0"/>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8080D2-E22F-E5BC-8943-E51AE6E7A0F9}"/>
                  </a:ext>
                </a:extLst>
              </p:cNvPr>
              <p:cNvSpPr txBox="1"/>
              <p:nvPr/>
            </p:nvSpPr>
            <p:spPr>
              <a:xfrm>
                <a:off x="5577444" y="3961919"/>
                <a:ext cx="914400" cy="463348"/>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E38080D2-E22F-E5BC-8943-E51AE6E7A0F9}"/>
                  </a:ext>
                </a:extLst>
              </p:cNvPr>
              <p:cNvSpPr txBox="1">
                <a:spLocks noRot="1" noChangeAspect="1" noMove="1" noResize="1" noEditPoints="1" noAdjustHandles="1" noChangeArrowheads="1" noChangeShapeType="1" noTextEdit="1"/>
              </p:cNvSpPr>
              <p:nvPr/>
            </p:nvSpPr>
            <p:spPr>
              <a:xfrm>
                <a:off x="5577444" y="3961919"/>
                <a:ext cx="914400" cy="463348"/>
              </a:xfrm>
              <a:prstGeom prst="rect">
                <a:avLst/>
              </a:prstGeom>
              <a:blipFill>
                <a:blip r:embed="rId7"/>
                <a:stretch>
                  <a:fillRect/>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79D9105-37FB-61DC-698D-D9F718729229}"/>
              </a:ext>
            </a:extLst>
          </p:cNvPr>
          <p:cNvPicPr>
            <a:picLocks noChangeAspect="1"/>
          </p:cNvPicPr>
          <p:nvPr/>
        </p:nvPicPr>
        <p:blipFill>
          <a:blip r:embed="rId8"/>
          <a:stretch>
            <a:fillRect/>
          </a:stretch>
        </p:blipFill>
        <p:spPr>
          <a:xfrm>
            <a:off x="2565094" y="1678994"/>
            <a:ext cx="1369579" cy="23660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7747A1-2F19-CB1E-6378-F6FB952D6375}"/>
                  </a:ext>
                </a:extLst>
              </p:cNvPr>
              <p:cNvSpPr txBox="1"/>
              <p:nvPr/>
            </p:nvSpPr>
            <p:spPr>
              <a:xfrm>
                <a:off x="3015898" y="3961384"/>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A47747A1-2F19-CB1E-6378-F6FB952D6375}"/>
                  </a:ext>
                </a:extLst>
              </p:cNvPr>
              <p:cNvSpPr txBox="1">
                <a:spLocks noRot="1" noChangeAspect="1" noMove="1" noResize="1" noEditPoints="1" noAdjustHandles="1" noChangeArrowheads="1" noChangeShapeType="1" noTextEdit="1"/>
              </p:cNvSpPr>
              <p:nvPr/>
            </p:nvSpPr>
            <p:spPr>
              <a:xfrm>
                <a:off x="3015898" y="3961384"/>
                <a:ext cx="914400" cy="914400"/>
              </a:xfrm>
              <a:prstGeom prst="rect">
                <a:avLst/>
              </a:prstGeom>
              <a:blipFill>
                <a:blip r:embed="rId9"/>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3C14B68-EBC5-9379-E0D0-324617671DE3}"/>
              </a:ext>
            </a:extLst>
          </p:cNvPr>
          <p:cNvSpPr txBox="1"/>
          <p:nvPr/>
        </p:nvSpPr>
        <p:spPr>
          <a:xfrm>
            <a:off x="7837393" y="1947599"/>
            <a:ext cx="914400" cy="914400"/>
          </a:xfrm>
          <a:prstGeom prst="rect">
            <a:avLst/>
          </a:prstGeom>
        </p:spPr>
        <p:txBody>
          <a:bodyPr wrap="none" rtlCol="0">
            <a:normAutofit/>
          </a:bodyPr>
          <a:lstStyle/>
          <a:p>
            <a:pPr algn="ctr"/>
            <a:r>
              <a:rPr lang="en-US" dirty="0"/>
              <a:t>input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2824F1-DEF7-586B-D831-0C98DF0FFFC9}"/>
                  </a:ext>
                </a:extLst>
              </p:cNvPr>
              <p:cNvSpPr txBox="1"/>
              <p:nvPr/>
            </p:nvSpPr>
            <p:spPr>
              <a:xfrm>
                <a:off x="7837393" y="3205137"/>
                <a:ext cx="914400"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𝑥</m:t>
                              </m:r>
                            </m:e>
                          </m:acc>
                        </m:e>
                        <m:sub>
                          <m:r>
                            <a:rPr lang="en-AU" b="0" i="1" smtClean="0">
                              <a:latin typeface="Cambria Math" panose="02040503050406030204" pitchFamily="18" charset="0"/>
                            </a:rPr>
                            <m:t>0</m:t>
                          </m:r>
                        </m:sub>
                      </m:sSub>
                    </m:oMath>
                  </m:oMathPara>
                </a14:m>
                <a:endParaRPr lang="en-US" dirty="0"/>
              </a:p>
            </p:txBody>
          </p:sp>
        </mc:Choice>
        <mc:Fallback xmlns="">
          <p:sp>
            <p:nvSpPr>
              <p:cNvPr id="12" name="TextBox 11">
                <a:extLst>
                  <a:ext uri="{FF2B5EF4-FFF2-40B4-BE49-F238E27FC236}">
                    <a16:creationId xmlns:a16="http://schemas.microsoft.com/office/drawing/2014/main" id="{C62824F1-DEF7-586B-D831-0C98DF0FFFC9}"/>
                  </a:ext>
                </a:extLst>
              </p:cNvPr>
              <p:cNvSpPr txBox="1">
                <a:spLocks noRot="1" noChangeAspect="1" noMove="1" noResize="1" noEditPoints="1" noAdjustHandles="1" noChangeArrowheads="1" noChangeShapeType="1" noTextEdit="1"/>
              </p:cNvSpPr>
              <p:nvPr/>
            </p:nvSpPr>
            <p:spPr>
              <a:xfrm>
                <a:off x="7837393" y="3205137"/>
                <a:ext cx="914400" cy="914400"/>
              </a:xfrm>
              <a:prstGeom prst="rect">
                <a:avLst/>
              </a:prstGeom>
              <a:blipFill>
                <a:blip r:embed="rId10"/>
                <a:stretch>
                  <a:fillRect/>
                </a:stretch>
              </a:blipFill>
            </p:spPr>
            <p:txBody>
              <a:bodyPr/>
              <a:lstStyle/>
              <a:p>
                <a:r>
                  <a:rPr lang="en-US">
                    <a:noFill/>
                  </a:rPr>
                  <a:t> </a:t>
                </a:r>
              </a:p>
            </p:txBody>
          </p:sp>
        </mc:Fallback>
      </mc:AlternateContent>
      <p:pic>
        <p:nvPicPr>
          <p:cNvPr id="20" name="Picture 19" descr="A blurry image of a dog&#10;&#10;Description automatically generated">
            <a:extLst>
              <a:ext uri="{FF2B5EF4-FFF2-40B4-BE49-F238E27FC236}">
                <a16:creationId xmlns:a16="http://schemas.microsoft.com/office/drawing/2014/main" id="{4B795642-CB64-573E-5A50-DF4DF49EA3DA}"/>
              </a:ext>
            </a:extLst>
          </p:cNvPr>
          <p:cNvPicPr>
            <a:picLocks noChangeAspect="1"/>
          </p:cNvPicPr>
          <p:nvPr/>
        </p:nvPicPr>
        <p:blipFill>
          <a:blip r:embed="rId11"/>
          <a:stretch>
            <a:fillRect/>
          </a:stretch>
        </p:blipFill>
        <p:spPr>
          <a:xfrm>
            <a:off x="906971" y="1536222"/>
            <a:ext cx="1260000" cy="1260000"/>
          </a:xfrm>
          <a:prstGeom prst="rect">
            <a:avLst/>
          </a:prstGeom>
          <a:ln w="25400">
            <a:solidFill>
              <a:srgbClr val="00B0F0"/>
            </a:solidFill>
          </a:ln>
        </p:spPr>
      </p:pic>
      <p:pic>
        <p:nvPicPr>
          <p:cNvPr id="18" name="Picture 17" descr="A dog sitting on the ground&#10;&#10;Description automatically generated">
            <a:extLst>
              <a:ext uri="{FF2B5EF4-FFF2-40B4-BE49-F238E27FC236}">
                <a16:creationId xmlns:a16="http://schemas.microsoft.com/office/drawing/2014/main" id="{3120761C-691F-97AB-1B91-15995957F8FB}"/>
              </a:ext>
            </a:extLst>
          </p:cNvPr>
          <p:cNvPicPr>
            <a:picLocks noChangeAspect="1"/>
          </p:cNvPicPr>
          <p:nvPr/>
        </p:nvPicPr>
        <p:blipFill>
          <a:blip r:embed="rId12"/>
          <a:stretch>
            <a:fillRect/>
          </a:stretch>
        </p:blipFill>
        <p:spPr>
          <a:xfrm>
            <a:off x="6685571" y="2849534"/>
            <a:ext cx="1260000" cy="1260000"/>
          </a:xfrm>
          <a:prstGeom prst="rect">
            <a:avLst/>
          </a:prstGeom>
          <a:ln w="25400">
            <a:solidFill>
              <a:srgbClr val="FF0000"/>
            </a:solidFill>
          </a:ln>
        </p:spPr>
      </p:pic>
      <p:pic>
        <p:nvPicPr>
          <p:cNvPr id="27" name="Picture 26" descr="A blurry image of a dog&#10;&#10;Description automatically generated">
            <a:extLst>
              <a:ext uri="{FF2B5EF4-FFF2-40B4-BE49-F238E27FC236}">
                <a16:creationId xmlns:a16="http://schemas.microsoft.com/office/drawing/2014/main" id="{0EEA1CBC-8224-0D01-4152-DB2CFE42CCD7}"/>
              </a:ext>
            </a:extLst>
          </p:cNvPr>
          <p:cNvPicPr>
            <a:picLocks noChangeAspect="1"/>
          </p:cNvPicPr>
          <p:nvPr/>
        </p:nvPicPr>
        <p:blipFill>
          <a:blip r:embed="rId13"/>
          <a:stretch>
            <a:fillRect/>
          </a:stretch>
        </p:blipFill>
        <p:spPr>
          <a:xfrm>
            <a:off x="906971" y="2852350"/>
            <a:ext cx="1260000" cy="1260000"/>
          </a:xfrm>
          <a:prstGeom prst="rect">
            <a:avLst/>
          </a:prstGeom>
          <a:ln w="25400">
            <a:solidFill>
              <a:srgbClr val="FF0000"/>
            </a:solidFill>
          </a:ln>
        </p:spPr>
      </p:pic>
      <p:sp>
        <p:nvSpPr>
          <p:cNvPr id="17" name="arr1">
            <a:extLst>
              <a:ext uri="{FF2B5EF4-FFF2-40B4-BE49-F238E27FC236}">
                <a16:creationId xmlns:a16="http://schemas.microsoft.com/office/drawing/2014/main" id="{0468B3EF-3708-8CB6-96E0-8FBD3D15B2B4}"/>
              </a:ext>
            </a:extLst>
          </p:cNvPr>
          <p:cNvSpPr/>
          <p:nvPr/>
        </p:nvSpPr>
        <p:spPr>
          <a:xfrm rot="10800000">
            <a:off x="4208549" y="2523430"/>
            <a:ext cx="435444" cy="350248"/>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blurry image of a dog&#10;&#10;Description automatically generated">
            <a:extLst>
              <a:ext uri="{FF2B5EF4-FFF2-40B4-BE49-F238E27FC236}">
                <a16:creationId xmlns:a16="http://schemas.microsoft.com/office/drawing/2014/main" id="{C987347B-A9A0-A245-C491-AD7A5408A96B}"/>
              </a:ext>
            </a:extLst>
          </p:cNvPr>
          <p:cNvPicPr>
            <a:picLocks noChangeAspect="1"/>
          </p:cNvPicPr>
          <p:nvPr/>
        </p:nvPicPr>
        <p:blipFill>
          <a:blip r:embed="rId14"/>
          <a:stretch>
            <a:fillRect/>
          </a:stretch>
        </p:blipFill>
        <p:spPr>
          <a:xfrm>
            <a:off x="914412" y="2849534"/>
            <a:ext cx="1260000" cy="1260000"/>
          </a:xfrm>
          <a:prstGeom prst="rect">
            <a:avLst/>
          </a:prstGeom>
          <a:ln w="25400">
            <a:solidFill>
              <a:srgbClr val="FF0000"/>
            </a:solidFill>
          </a:ln>
        </p:spPr>
      </p:pic>
      <p:sp>
        <p:nvSpPr>
          <p:cNvPr id="14" name="Oval 13">
            <a:extLst>
              <a:ext uri="{FF2B5EF4-FFF2-40B4-BE49-F238E27FC236}">
                <a16:creationId xmlns:a16="http://schemas.microsoft.com/office/drawing/2014/main" id="{A0CFF5CE-20F5-E9C5-9688-024FD9388634}"/>
              </a:ext>
            </a:extLst>
          </p:cNvPr>
          <p:cNvSpPr/>
          <p:nvPr/>
        </p:nvSpPr>
        <p:spPr>
          <a:xfrm>
            <a:off x="2737358" y="2247430"/>
            <a:ext cx="120023" cy="120023"/>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A7BC88C-8273-409C-42AE-78A93BFD6748}"/>
              </a:ext>
            </a:extLst>
          </p:cNvPr>
          <p:cNvSpPr/>
          <p:nvPr/>
        </p:nvSpPr>
        <p:spPr>
          <a:xfrm>
            <a:off x="2631067" y="2732960"/>
            <a:ext cx="120023" cy="12002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5-point Star 22">
            <a:extLst>
              <a:ext uri="{FF2B5EF4-FFF2-40B4-BE49-F238E27FC236}">
                <a16:creationId xmlns:a16="http://schemas.microsoft.com/office/drawing/2014/main" id="{87F0EBD7-1328-A21F-8709-CF0D3B1824FC}"/>
              </a:ext>
            </a:extLst>
          </p:cNvPr>
          <p:cNvSpPr>
            <a:spLocks noChangeAspect="1"/>
          </p:cNvSpPr>
          <p:nvPr/>
        </p:nvSpPr>
        <p:spPr>
          <a:xfrm>
            <a:off x="5106201" y="2516600"/>
            <a:ext cx="216000" cy="197087"/>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riangle 32">
            <a:extLst>
              <a:ext uri="{FF2B5EF4-FFF2-40B4-BE49-F238E27FC236}">
                <a16:creationId xmlns:a16="http://schemas.microsoft.com/office/drawing/2014/main" id="{EF123125-8019-D3FF-61B3-D0EF849B9A32}"/>
              </a:ext>
            </a:extLst>
          </p:cNvPr>
          <p:cNvSpPr/>
          <p:nvPr/>
        </p:nvSpPr>
        <p:spPr>
          <a:xfrm>
            <a:off x="1252649" y="4225890"/>
            <a:ext cx="583525" cy="206823"/>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2579531"/>
      </p:ext>
    </p:extLst>
  </p:cSld>
  <p:clrMapOvr>
    <a:masterClrMapping/>
  </p:clrMapOvr>
  <mc:AlternateContent xmlns:mc="http://schemas.openxmlformats.org/markup-compatibility/2006" xmlns:p14="http://schemas.microsoft.com/office/powerpoint/2010/main">
    <mc:Choice Requires="p14">
      <p:transition spd="slow" p14:dur="2000" advTm="2541"/>
    </mc:Choice>
    <mc:Fallback xmlns="">
      <p:transition spd="slow" advTm="2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300"/>
                                        <p:tgtEl>
                                          <p:spTgt spid="17"/>
                                        </p:tgtEl>
                                      </p:cBhvr>
                                    </p:animEffect>
                                  </p:childTnLst>
                                </p:cTn>
                              </p:par>
                            </p:childTnLst>
                          </p:cTn>
                        </p:par>
                        <p:par>
                          <p:cTn id="8" fill="hold">
                            <p:stCondLst>
                              <p:cond delay="300"/>
                            </p:stCondLst>
                            <p:childTnLst>
                              <p:par>
                                <p:cTn id="9" presetID="0" presetClass="path" presetSubtype="0" accel="50000" decel="50000" fill="hold" grpId="0" nodeType="afterEffect">
                                  <p:stCondLst>
                                    <p:cond delay="0"/>
                                  </p:stCondLst>
                                  <p:childTnLst>
                                    <p:animMotion origin="layout" path="M -0.00017 -0.00062 L 0.00504 -0.05339 " pathEditMode="relative" rAng="0" ptsTypes="AA">
                                      <p:cBhvr>
                                        <p:cTn id="10" dur="1000" fill="hold"/>
                                        <p:tgtEl>
                                          <p:spTgt spid="16"/>
                                        </p:tgtEl>
                                        <p:attrNameLst>
                                          <p:attrName>ppt_x</p:attrName>
                                          <p:attrName>ppt_y</p:attrName>
                                        </p:attrNameLst>
                                      </p:cBhvr>
                                      <p:rCtr x="260" y="-2654"/>
                                    </p:animMotion>
                                  </p:childTnLst>
                                </p:cTn>
                              </p:par>
                            </p:childTnLst>
                          </p:cTn>
                        </p:par>
                        <p:par>
                          <p:cTn id="11" fill="hold">
                            <p:stCondLst>
                              <p:cond delay="1300"/>
                            </p:stCondLst>
                            <p:childTnLst>
                              <p:par>
                                <p:cTn id="12" presetID="10" presetClass="entr" presetSubtype="0"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par>
                          <p:cTn id="15" fill="hold">
                            <p:stCondLst>
                              <p:cond delay="1800"/>
                            </p:stCondLst>
                            <p:childTnLst>
                              <p:par>
                                <p:cTn id="16" presetID="5" presetClass="entr" presetSubtype="10" fill="hold" nodeType="afterEffect">
                                  <p:stCondLst>
                                    <p:cond delay="200"/>
                                  </p:stCondLst>
                                  <p:childTnLst>
                                    <p:set>
                                      <p:cBhvr>
                                        <p:cTn id="17" dur="1" fill="hold">
                                          <p:stCondLst>
                                            <p:cond delay="0"/>
                                          </p:stCondLst>
                                        </p:cTn>
                                        <p:tgtEl>
                                          <p:spTgt spid="21"/>
                                        </p:tgtEl>
                                        <p:attrNameLst>
                                          <p:attrName>style.visibility</p:attrName>
                                        </p:attrNameLst>
                                      </p:cBhvr>
                                      <p:to>
                                        <p:strVal val="visible"/>
                                      </p:to>
                                    </p:set>
                                    <p:animEffect transition="in" filter="checkerboard(across)">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dog sitting on the ground&#10;&#10;Description automatically generated">
            <a:extLst>
              <a:ext uri="{FF2B5EF4-FFF2-40B4-BE49-F238E27FC236}">
                <a16:creationId xmlns:a16="http://schemas.microsoft.com/office/drawing/2014/main" id="{4284B3B9-4EC0-4431-92F1-108FF01597A1}"/>
              </a:ext>
            </a:extLst>
          </p:cNvPr>
          <p:cNvPicPr>
            <a:picLocks noChangeAspect="1"/>
          </p:cNvPicPr>
          <p:nvPr/>
        </p:nvPicPr>
        <p:blipFill>
          <a:blip r:embed="rId3"/>
          <a:stretch>
            <a:fillRect/>
          </a:stretch>
        </p:blipFill>
        <p:spPr>
          <a:xfrm>
            <a:off x="6685571" y="2849535"/>
            <a:ext cx="1260000" cy="1260000"/>
          </a:xfrm>
          <a:prstGeom prst="rect">
            <a:avLst/>
          </a:prstGeom>
          <a:ln w="25400">
            <a:solidFill>
              <a:srgbClr val="FF0000"/>
            </a:solidFill>
          </a:ln>
        </p:spPr>
      </p:pic>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19</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Manifold Explanation</a:t>
            </a:r>
          </a:p>
        </p:txBody>
      </p:sp>
      <p:sp>
        <p:nvSpPr>
          <p:cNvPr id="6" name="TextBox 5">
            <a:extLst>
              <a:ext uri="{FF2B5EF4-FFF2-40B4-BE49-F238E27FC236}">
                <a16:creationId xmlns:a16="http://schemas.microsoft.com/office/drawing/2014/main" id="{1271866F-2827-88CE-63F7-ABF6E35C6857}"/>
              </a:ext>
            </a:extLst>
          </p:cNvPr>
          <p:cNvSpPr txBox="1"/>
          <p:nvPr/>
        </p:nvSpPr>
        <p:spPr>
          <a:xfrm>
            <a:off x="4214954" y="4473606"/>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4697554" y="4435506"/>
            <a:ext cx="0" cy="0"/>
          </a:xfrm>
          <a:prstGeom prst="rect">
            <a:avLst/>
          </a:prstGeom>
        </p:spPr>
        <p:txBody>
          <a:bodyPr wrap="none" rtlCol="0">
            <a:normAutofit fontScale="25000" lnSpcReduction="20000"/>
          </a:bodyPr>
          <a:lstStyle/>
          <a:p>
            <a:pPr algn="l"/>
            <a:endParaRPr lang="en-US" dirty="0"/>
          </a:p>
        </p:txBody>
      </p:sp>
      <p:pic>
        <p:nvPicPr>
          <p:cNvPr id="13" name="Picture 12">
            <a:extLst>
              <a:ext uri="{FF2B5EF4-FFF2-40B4-BE49-F238E27FC236}">
                <a16:creationId xmlns:a16="http://schemas.microsoft.com/office/drawing/2014/main" id="{08F6EAE7-D63C-16BC-B16C-6F085FAD8BC3}"/>
              </a:ext>
            </a:extLst>
          </p:cNvPr>
          <p:cNvPicPr>
            <a:picLocks noChangeAspect="1"/>
          </p:cNvPicPr>
          <p:nvPr/>
        </p:nvPicPr>
        <p:blipFill>
          <a:blip r:embed="rId4"/>
          <a:stretch>
            <a:fillRect/>
          </a:stretch>
        </p:blipFill>
        <p:spPr>
          <a:xfrm>
            <a:off x="5431981" y="1656009"/>
            <a:ext cx="904568" cy="2366010"/>
          </a:xfrm>
          <a:prstGeom prst="rect">
            <a:avLst/>
          </a:prstGeom>
        </p:spPr>
      </p:pic>
      <p:sp>
        <p:nvSpPr>
          <p:cNvPr id="15" name="5-point Star 14">
            <a:extLst>
              <a:ext uri="{FF2B5EF4-FFF2-40B4-BE49-F238E27FC236}">
                <a16:creationId xmlns:a16="http://schemas.microsoft.com/office/drawing/2014/main" id="{6640E9F2-DC31-CE83-B2C4-FFAFC7CE0830}"/>
              </a:ext>
            </a:extLst>
          </p:cNvPr>
          <p:cNvSpPr>
            <a:spLocks noChangeAspect="1"/>
          </p:cNvSpPr>
          <p:nvPr/>
        </p:nvSpPr>
        <p:spPr>
          <a:xfrm>
            <a:off x="5469444" y="2142335"/>
            <a:ext cx="216000" cy="197087"/>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dog sitting on the ground&#10;&#10;Description automatically generated">
            <a:extLst>
              <a:ext uri="{FF2B5EF4-FFF2-40B4-BE49-F238E27FC236}">
                <a16:creationId xmlns:a16="http://schemas.microsoft.com/office/drawing/2014/main" id="{84A5F9F7-D7F0-2C2A-DB53-46573EA146B5}"/>
              </a:ext>
            </a:extLst>
          </p:cNvPr>
          <p:cNvPicPr>
            <a:picLocks noChangeAspect="1"/>
          </p:cNvPicPr>
          <p:nvPr/>
        </p:nvPicPr>
        <p:blipFill>
          <a:blip r:embed="rId5"/>
          <a:stretch>
            <a:fillRect/>
          </a:stretch>
        </p:blipFill>
        <p:spPr>
          <a:xfrm>
            <a:off x="6685571" y="1536223"/>
            <a:ext cx="1260000" cy="1260000"/>
          </a:xfrm>
          <a:prstGeom prst="rect">
            <a:avLst/>
          </a:prstGeom>
          <a:ln w="25400">
            <a:solidFill>
              <a:srgbClr val="00B0F0"/>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38080D2-E22F-E5BC-8943-E51AE6E7A0F9}"/>
                  </a:ext>
                </a:extLst>
              </p:cNvPr>
              <p:cNvSpPr txBox="1"/>
              <p:nvPr/>
            </p:nvSpPr>
            <p:spPr>
              <a:xfrm>
                <a:off x="5577444" y="3961920"/>
                <a:ext cx="914400" cy="463348"/>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E38080D2-E22F-E5BC-8943-E51AE6E7A0F9}"/>
                  </a:ext>
                </a:extLst>
              </p:cNvPr>
              <p:cNvSpPr txBox="1">
                <a:spLocks noRot="1" noChangeAspect="1" noMove="1" noResize="1" noEditPoints="1" noAdjustHandles="1" noChangeArrowheads="1" noChangeShapeType="1" noTextEdit="1"/>
              </p:cNvSpPr>
              <p:nvPr/>
            </p:nvSpPr>
            <p:spPr>
              <a:xfrm>
                <a:off x="5577444" y="3961920"/>
                <a:ext cx="914400" cy="463348"/>
              </a:xfrm>
              <a:prstGeom prst="rect">
                <a:avLst/>
              </a:prstGeom>
              <a:blipFill>
                <a:blip r:embed="rId8"/>
                <a:stretch>
                  <a:fillRect/>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579D9105-37FB-61DC-698D-D9F718729229}"/>
              </a:ext>
            </a:extLst>
          </p:cNvPr>
          <p:cNvPicPr>
            <a:picLocks noChangeAspect="1"/>
          </p:cNvPicPr>
          <p:nvPr/>
        </p:nvPicPr>
        <p:blipFill>
          <a:blip r:embed="rId9"/>
          <a:stretch>
            <a:fillRect/>
          </a:stretch>
        </p:blipFill>
        <p:spPr>
          <a:xfrm>
            <a:off x="2565094" y="1678995"/>
            <a:ext cx="1369579" cy="236601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7747A1-2F19-CB1E-6378-F6FB952D6375}"/>
                  </a:ext>
                </a:extLst>
              </p:cNvPr>
              <p:cNvSpPr txBox="1"/>
              <p:nvPr/>
            </p:nvSpPr>
            <p:spPr>
              <a:xfrm>
                <a:off x="3015898" y="3961385"/>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A47747A1-2F19-CB1E-6378-F6FB952D6375}"/>
                  </a:ext>
                </a:extLst>
              </p:cNvPr>
              <p:cNvSpPr txBox="1">
                <a:spLocks noRot="1" noChangeAspect="1" noMove="1" noResize="1" noEditPoints="1" noAdjustHandles="1" noChangeArrowheads="1" noChangeShapeType="1" noTextEdit="1"/>
              </p:cNvSpPr>
              <p:nvPr/>
            </p:nvSpPr>
            <p:spPr>
              <a:xfrm>
                <a:off x="3015898" y="3961385"/>
                <a:ext cx="914400" cy="914400"/>
              </a:xfrm>
              <a:prstGeom prst="rect">
                <a:avLst/>
              </a:prstGeom>
              <a:blipFill>
                <a:blip r:embed="rId10"/>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3C14B68-EBC5-9379-E0D0-324617671DE3}"/>
              </a:ext>
            </a:extLst>
          </p:cNvPr>
          <p:cNvSpPr txBox="1"/>
          <p:nvPr/>
        </p:nvSpPr>
        <p:spPr>
          <a:xfrm>
            <a:off x="7837393" y="1947600"/>
            <a:ext cx="914400" cy="914400"/>
          </a:xfrm>
          <a:prstGeom prst="rect">
            <a:avLst/>
          </a:prstGeom>
        </p:spPr>
        <p:txBody>
          <a:bodyPr wrap="none" rtlCol="0">
            <a:normAutofit/>
          </a:bodyPr>
          <a:lstStyle/>
          <a:p>
            <a:pPr algn="ctr"/>
            <a:r>
              <a:rPr lang="en-US" dirty="0"/>
              <a:t>input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2824F1-DEF7-586B-D831-0C98DF0FFFC9}"/>
                  </a:ext>
                </a:extLst>
              </p:cNvPr>
              <p:cNvSpPr txBox="1"/>
              <p:nvPr/>
            </p:nvSpPr>
            <p:spPr>
              <a:xfrm>
                <a:off x="7837393" y="3205138"/>
                <a:ext cx="914400" cy="914400"/>
              </a:xfrm>
              <a:prstGeom prst="rect">
                <a:avLst/>
              </a:prstGeom>
            </p:spPr>
            <p:txBody>
              <a:bodyPr wrap="none" rtlCol="0">
                <a:normAutofit/>
              </a:bodyPr>
              <a:lstStyle/>
              <a:p>
                <a:pPr algn="ctr"/>
                <a14:m>
                  <m:oMathPara xmlns:m="http://schemas.openxmlformats.org/officeDocument/2006/math">
                    <m:oMathParaPr>
                      <m:jc m:val="centerGroup"/>
                    </m:oMathParaPr>
                    <m:oMath xmlns:m="http://schemas.openxmlformats.org/officeDocument/2006/math">
                      <m:sSub>
                        <m:sSubPr>
                          <m:ctrlPr>
                            <a:rPr lang="en-AU" b="0" i="1" smtClean="0">
                              <a:latin typeface="Cambria Math" panose="02040503050406030204" pitchFamily="18" charset="0"/>
                            </a:rPr>
                          </m:ctrlPr>
                        </m:sSubPr>
                        <m:e>
                          <m:acc>
                            <m:accPr>
                              <m:chr m:val="̂"/>
                              <m:ctrlPr>
                                <a:rPr lang="en-AU" b="0" i="1" smtClean="0">
                                  <a:latin typeface="Cambria Math" panose="02040503050406030204" pitchFamily="18" charset="0"/>
                                </a:rPr>
                              </m:ctrlPr>
                            </m:accPr>
                            <m:e>
                              <m:r>
                                <a:rPr lang="en-AU" b="0" i="1" smtClean="0">
                                  <a:latin typeface="Cambria Math" panose="02040503050406030204" pitchFamily="18" charset="0"/>
                                </a:rPr>
                                <m:t>𝑥</m:t>
                              </m:r>
                            </m:e>
                          </m:acc>
                        </m:e>
                        <m:sub>
                          <m:r>
                            <a:rPr lang="en-AU" b="0" i="1" smtClean="0">
                              <a:latin typeface="Cambria Math" panose="02040503050406030204" pitchFamily="18" charset="0"/>
                            </a:rPr>
                            <m:t>0</m:t>
                          </m:r>
                        </m:sub>
                      </m:sSub>
                    </m:oMath>
                  </m:oMathPara>
                </a14:m>
                <a:endParaRPr lang="en-US" dirty="0"/>
              </a:p>
            </p:txBody>
          </p:sp>
        </mc:Choice>
        <mc:Fallback xmlns="">
          <p:sp>
            <p:nvSpPr>
              <p:cNvPr id="12" name="TextBox 11">
                <a:extLst>
                  <a:ext uri="{FF2B5EF4-FFF2-40B4-BE49-F238E27FC236}">
                    <a16:creationId xmlns:a16="http://schemas.microsoft.com/office/drawing/2014/main" id="{C62824F1-DEF7-586B-D831-0C98DF0FFFC9}"/>
                  </a:ext>
                </a:extLst>
              </p:cNvPr>
              <p:cNvSpPr txBox="1">
                <a:spLocks noRot="1" noChangeAspect="1" noMove="1" noResize="1" noEditPoints="1" noAdjustHandles="1" noChangeArrowheads="1" noChangeShapeType="1" noTextEdit="1"/>
              </p:cNvSpPr>
              <p:nvPr/>
            </p:nvSpPr>
            <p:spPr>
              <a:xfrm>
                <a:off x="7837393" y="3205138"/>
                <a:ext cx="914400" cy="914400"/>
              </a:xfrm>
              <a:prstGeom prst="rect">
                <a:avLst/>
              </a:prstGeom>
              <a:blipFill>
                <a:blip r:embed="rId11"/>
                <a:stretch>
                  <a:fillRect/>
                </a:stretch>
              </a:blipFill>
            </p:spPr>
            <p:txBody>
              <a:bodyPr/>
              <a:lstStyle/>
              <a:p>
                <a:r>
                  <a:rPr lang="en-US">
                    <a:noFill/>
                  </a:rPr>
                  <a:t> </a:t>
                </a:r>
              </a:p>
            </p:txBody>
          </p:sp>
        </mc:Fallback>
      </mc:AlternateContent>
      <p:pic>
        <p:nvPicPr>
          <p:cNvPr id="19" name="Picture 18" descr="A blurry image of a cat&#10;&#10;Description automatically generated">
            <a:extLst>
              <a:ext uri="{FF2B5EF4-FFF2-40B4-BE49-F238E27FC236}">
                <a16:creationId xmlns:a16="http://schemas.microsoft.com/office/drawing/2014/main" id="{6D6609B7-B715-711F-3569-F692B805F9B2}"/>
              </a:ext>
            </a:extLst>
          </p:cNvPr>
          <p:cNvPicPr>
            <a:picLocks noChangeAspect="1"/>
          </p:cNvPicPr>
          <p:nvPr/>
        </p:nvPicPr>
        <p:blipFill>
          <a:blip r:embed="rId12"/>
          <a:stretch>
            <a:fillRect/>
          </a:stretch>
        </p:blipFill>
        <p:spPr>
          <a:xfrm>
            <a:off x="906971" y="2845468"/>
            <a:ext cx="1260000" cy="1260000"/>
          </a:xfrm>
          <a:prstGeom prst="rect">
            <a:avLst/>
          </a:prstGeom>
          <a:ln w="25400">
            <a:solidFill>
              <a:srgbClr val="FF0000"/>
            </a:solidFill>
          </a:ln>
        </p:spPr>
      </p:pic>
      <p:pic>
        <p:nvPicPr>
          <p:cNvPr id="20" name="Picture 19" descr="A blurry image of a dog&#10;&#10;Description automatically generated">
            <a:extLst>
              <a:ext uri="{FF2B5EF4-FFF2-40B4-BE49-F238E27FC236}">
                <a16:creationId xmlns:a16="http://schemas.microsoft.com/office/drawing/2014/main" id="{4B795642-CB64-573E-5A50-DF4DF49EA3DA}"/>
              </a:ext>
            </a:extLst>
          </p:cNvPr>
          <p:cNvPicPr>
            <a:picLocks noChangeAspect="1"/>
          </p:cNvPicPr>
          <p:nvPr/>
        </p:nvPicPr>
        <p:blipFill>
          <a:blip r:embed="rId13"/>
          <a:stretch>
            <a:fillRect/>
          </a:stretch>
        </p:blipFill>
        <p:spPr>
          <a:xfrm>
            <a:off x="906971" y="1536223"/>
            <a:ext cx="1260000" cy="1260000"/>
          </a:xfrm>
          <a:prstGeom prst="rect">
            <a:avLst/>
          </a:prstGeom>
          <a:ln w="25400">
            <a:solidFill>
              <a:srgbClr val="00B0F0"/>
            </a:solidFill>
          </a:ln>
        </p:spPr>
      </p:pic>
      <p:sp>
        <p:nvSpPr>
          <p:cNvPr id="35" name="arr1">
            <a:extLst>
              <a:ext uri="{FF2B5EF4-FFF2-40B4-BE49-F238E27FC236}">
                <a16:creationId xmlns:a16="http://schemas.microsoft.com/office/drawing/2014/main" id="{B028DA05-EE53-9439-752A-C7F3ABBCC812}"/>
              </a:ext>
            </a:extLst>
          </p:cNvPr>
          <p:cNvSpPr/>
          <p:nvPr/>
        </p:nvSpPr>
        <p:spPr>
          <a:xfrm>
            <a:off x="4208549" y="2523431"/>
            <a:ext cx="435444" cy="350248"/>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dog sitting on the ground&#10;&#10;Description automatically generated">
            <a:extLst>
              <a:ext uri="{FF2B5EF4-FFF2-40B4-BE49-F238E27FC236}">
                <a16:creationId xmlns:a16="http://schemas.microsoft.com/office/drawing/2014/main" id="{570D643B-2A50-D6EA-FDCD-72E73F248B8F}"/>
              </a:ext>
            </a:extLst>
          </p:cNvPr>
          <p:cNvPicPr>
            <a:picLocks noChangeAspect="1"/>
          </p:cNvPicPr>
          <p:nvPr/>
        </p:nvPicPr>
        <p:blipFill>
          <a:blip r:embed="rId14"/>
          <a:stretch>
            <a:fillRect/>
          </a:stretch>
        </p:blipFill>
        <p:spPr>
          <a:xfrm>
            <a:off x="6685571" y="2848917"/>
            <a:ext cx="1260000" cy="1260000"/>
          </a:xfrm>
          <a:prstGeom prst="rect">
            <a:avLst/>
          </a:prstGeom>
          <a:ln w="25400">
            <a:solidFill>
              <a:srgbClr val="FF0000"/>
            </a:solidFill>
          </a:ln>
        </p:spPr>
      </p:pic>
      <p:pic>
        <p:nvPicPr>
          <p:cNvPr id="30" name="Picture 29" descr="A blurry image of a dog&#10;&#10;Description automatically generated">
            <a:extLst>
              <a:ext uri="{FF2B5EF4-FFF2-40B4-BE49-F238E27FC236}">
                <a16:creationId xmlns:a16="http://schemas.microsoft.com/office/drawing/2014/main" id="{02796E9E-61EA-708F-2574-5E4B73D182A7}"/>
              </a:ext>
            </a:extLst>
          </p:cNvPr>
          <p:cNvPicPr>
            <a:picLocks noChangeAspect="1"/>
          </p:cNvPicPr>
          <p:nvPr/>
        </p:nvPicPr>
        <p:blipFill>
          <a:blip r:embed="rId15"/>
          <a:stretch>
            <a:fillRect/>
          </a:stretch>
        </p:blipFill>
        <p:spPr>
          <a:xfrm>
            <a:off x="914412" y="2849535"/>
            <a:ext cx="1260000" cy="1260000"/>
          </a:xfrm>
          <a:prstGeom prst="rect">
            <a:avLst/>
          </a:prstGeom>
          <a:ln w="25400">
            <a:solidFill>
              <a:srgbClr val="FF0000"/>
            </a:solidFill>
          </a:ln>
        </p:spPr>
      </p:pic>
      <p:sp>
        <p:nvSpPr>
          <p:cNvPr id="14" name="5-point Star 13">
            <a:extLst>
              <a:ext uri="{FF2B5EF4-FFF2-40B4-BE49-F238E27FC236}">
                <a16:creationId xmlns:a16="http://schemas.microsoft.com/office/drawing/2014/main" id="{683F9AEA-46CC-29A0-41DC-D7163FD34847}"/>
              </a:ext>
            </a:extLst>
          </p:cNvPr>
          <p:cNvSpPr>
            <a:spLocks noChangeAspect="1"/>
          </p:cNvSpPr>
          <p:nvPr/>
        </p:nvSpPr>
        <p:spPr>
          <a:xfrm>
            <a:off x="5106201" y="2514233"/>
            <a:ext cx="216000" cy="197087"/>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7FAD674-9C1F-79D2-1AB3-2C504A77AC98}"/>
              </a:ext>
            </a:extLst>
          </p:cNvPr>
          <p:cNvSpPr/>
          <p:nvPr/>
        </p:nvSpPr>
        <p:spPr>
          <a:xfrm>
            <a:off x="2737358" y="2247430"/>
            <a:ext cx="120023" cy="120023"/>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9080D81-8FB4-7BEA-6D27-811A8EAAC083}"/>
              </a:ext>
            </a:extLst>
          </p:cNvPr>
          <p:cNvSpPr/>
          <p:nvPr/>
        </p:nvSpPr>
        <p:spPr>
          <a:xfrm>
            <a:off x="2677136" y="2463419"/>
            <a:ext cx="120023" cy="120023"/>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iangle 31">
            <a:extLst>
              <a:ext uri="{FF2B5EF4-FFF2-40B4-BE49-F238E27FC236}">
                <a16:creationId xmlns:a16="http://schemas.microsoft.com/office/drawing/2014/main" id="{9933BA71-77EE-6315-CF16-D80974EAEB9C}"/>
              </a:ext>
            </a:extLst>
          </p:cNvPr>
          <p:cNvSpPr/>
          <p:nvPr/>
        </p:nvSpPr>
        <p:spPr>
          <a:xfrm>
            <a:off x="7023808" y="4231909"/>
            <a:ext cx="583525" cy="206823"/>
          </a:xfrm>
          <a:prstGeom prst="triangl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B2398D7-7315-FB2C-FF73-3476C0232C15}"/>
              </a:ext>
            </a:extLst>
          </p:cNvPr>
          <p:cNvSpPr txBox="1"/>
          <p:nvPr/>
        </p:nvSpPr>
        <p:spPr>
          <a:xfrm>
            <a:off x="6567333" y="4405507"/>
            <a:ext cx="1496474" cy="405102"/>
          </a:xfrm>
          <a:prstGeom prst="rect">
            <a:avLst/>
          </a:prstGeom>
        </p:spPr>
        <p:txBody>
          <a:bodyPr wrap="none" rtlCol="0">
            <a:normAutofit/>
          </a:bodyPr>
          <a:lstStyle/>
          <a:p>
            <a:pPr algn="ctr"/>
            <a:r>
              <a:rPr lang="en-US" dirty="0">
                <a:solidFill>
                  <a:srgbClr val="FF0000"/>
                </a:solidFill>
              </a:rPr>
              <a:t>correct dog!</a:t>
            </a:r>
          </a:p>
        </p:txBody>
      </p:sp>
      <p:sp>
        <p:nvSpPr>
          <p:cNvPr id="17" name="TextBox 16">
            <a:extLst>
              <a:ext uri="{FF2B5EF4-FFF2-40B4-BE49-F238E27FC236}">
                <a16:creationId xmlns:a16="http://schemas.microsoft.com/office/drawing/2014/main" id="{616B65B2-E5DA-F940-C03C-03A9DF06CC70}"/>
              </a:ext>
            </a:extLst>
          </p:cNvPr>
          <p:cNvSpPr txBox="1"/>
          <p:nvPr/>
        </p:nvSpPr>
        <p:spPr>
          <a:xfrm>
            <a:off x="3895756" y="1178454"/>
            <a:ext cx="1496474" cy="405102"/>
          </a:xfrm>
          <a:prstGeom prst="rect">
            <a:avLst/>
          </a:prstGeom>
        </p:spPr>
        <p:txBody>
          <a:bodyPr wrap="none" rtlCol="0">
            <a:normAutofit/>
          </a:bodyPr>
          <a:lstStyle/>
          <a:p>
            <a:pPr algn="ctr"/>
            <a:r>
              <a:rPr lang="en-US" dirty="0">
                <a:solidFill>
                  <a:srgbClr val="FF0000"/>
                </a:solidFill>
              </a:rPr>
              <a:t>Resampling is the key!</a:t>
            </a:r>
          </a:p>
        </p:txBody>
      </p:sp>
    </p:spTree>
    <p:extLst>
      <p:ext uri="{BB962C8B-B14F-4D97-AF65-F5344CB8AC3E}">
        <p14:creationId xmlns:p14="http://schemas.microsoft.com/office/powerpoint/2010/main" val="3826054010"/>
      </p:ext>
    </p:extLst>
  </p:cSld>
  <p:clrMapOvr>
    <a:masterClrMapping/>
  </p:clrMapOvr>
  <mc:AlternateContent xmlns:mc="http://schemas.openxmlformats.org/markup-compatibility/2006" xmlns:p14="http://schemas.microsoft.com/office/powerpoint/2010/main">
    <mc:Choice Requires="p14">
      <p:transition spd="slow" p14:dur="2000" advTm="19830"/>
    </mc:Choice>
    <mc:Fallback xmlns="">
      <p:transition spd="slow" advTm="19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200"/>
                                        <p:tgtEl>
                                          <p:spTgt spid="35"/>
                                        </p:tgtEl>
                                      </p:cBhvr>
                                    </p:animEffect>
                                  </p:childTnLst>
                                </p:cTn>
                              </p:par>
                            </p:childTnLst>
                          </p:cTn>
                        </p:par>
                        <p:par>
                          <p:cTn id="8" fill="hold">
                            <p:stCondLst>
                              <p:cond delay="200"/>
                            </p:stCondLst>
                            <p:childTnLst>
                              <p:par>
                                <p:cTn id="9" presetID="0" presetClass="path" presetSubtype="0" accel="50000" decel="50000" fill="hold" grpId="0" nodeType="afterEffect">
                                  <p:stCondLst>
                                    <p:cond delay="0"/>
                                  </p:stCondLst>
                                  <p:childTnLst>
                                    <p:animMotion origin="layout" path="M 0 0 L 0.03403 -0.03765 " pathEditMode="relative" ptsTypes="AA">
                                      <p:cBhvr>
                                        <p:cTn id="10" dur="1000" fill="hold"/>
                                        <p:tgtEl>
                                          <p:spTgt spid="14"/>
                                        </p:tgtEl>
                                        <p:attrNameLst>
                                          <p:attrName>ppt_x</p:attrName>
                                          <p:attrName>ppt_y</p:attrName>
                                        </p:attrNameLst>
                                      </p:cBhvr>
                                    </p:animMotion>
                                  </p:childTnLst>
                                </p:cTn>
                              </p:par>
                            </p:childTnLst>
                          </p:cTn>
                        </p:par>
                        <p:par>
                          <p:cTn id="11" fill="hold">
                            <p:stCondLst>
                              <p:cond delay="12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par>
                          <p:cTn id="15" fill="hold">
                            <p:stCondLst>
                              <p:cond delay="1700"/>
                            </p:stCondLst>
                            <p:childTnLst>
                              <p:par>
                                <p:cTn id="16" presetID="5" presetClass="entr" presetSubtype="10" fill="hold" nodeType="afterEffect">
                                  <p:stCondLst>
                                    <p:cond delay="200"/>
                                  </p:stCondLst>
                                  <p:childTnLst>
                                    <p:set>
                                      <p:cBhvr>
                                        <p:cTn id="17" dur="1" fill="hold">
                                          <p:stCondLst>
                                            <p:cond delay="0"/>
                                          </p:stCondLst>
                                        </p:cTn>
                                        <p:tgtEl>
                                          <p:spTgt spid="21"/>
                                        </p:tgtEl>
                                        <p:attrNameLst>
                                          <p:attrName>style.visibility</p:attrName>
                                        </p:attrNameLst>
                                      </p:cBhvr>
                                      <p:to>
                                        <p:strVal val="visible"/>
                                      </p:to>
                                    </p:set>
                                    <p:animEffect transition="in" filter="checkerboard(across)">
                                      <p:cBhvr>
                                        <p:cTn id="18" dur="500"/>
                                        <p:tgtEl>
                                          <p:spTgt spid="21"/>
                                        </p:tgtEl>
                                      </p:cBhvr>
                                    </p:animEffect>
                                  </p:childTnLst>
                                </p:cTn>
                              </p:par>
                            </p:childTnLst>
                          </p:cTn>
                        </p:par>
                        <p:par>
                          <p:cTn id="19" fill="hold">
                            <p:stCondLst>
                              <p:cond delay="2400"/>
                            </p:stCondLst>
                            <p:childTnLst>
                              <p:par>
                                <p:cTn id="20" presetID="5" presetClass="entr" presetSubtype="10" fill="hold" grpId="0" nodeType="afterEffect">
                                  <p:stCondLst>
                                    <p:cond delay="500"/>
                                  </p:stCondLst>
                                  <p:childTnLst>
                                    <p:set>
                                      <p:cBhvr>
                                        <p:cTn id="21" dur="1" fill="hold">
                                          <p:stCondLst>
                                            <p:cond delay="0"/>
                                          </p:stCondLst>
                                        </p:cTn>
                                        <p:tgtEl>
                                          <p:spTgt spid="16"/>
                                        </p:tgtEl>
                                        <p:attrNameLst>
                                          <p:attrName>style.visibility</p:attrName>
                                        </p:attrNameLst>
                                      </p:cBhvr>
                                      <p:to>
                                        <p:strVal val="visible"/>
                                      </p:to>
                                    </p:set>
                                    <p:animEffect transition="in" filter="checkerboard(across)">
                                      <p:cBhvr>
                                        <p:cTn id="22" dur="500"/>
                                        <p:tgtEl>
                                          <p:spTgt spid="16"/>
                                        </p:tgtEl>
                                      </p:cBhvr>
                                    </p:animEffect>
                                  </p:childTnLst>
                                </p:cTn>
                              </p:par>
                            </p:childTnLst>
                          </p:cTn>
                        </p:par>
                        <p:par>
                          <p:cTn id="23" fill="hold">
                            <p:stCondLst>
                              <p:cond delay="3400"/>
                            </p:stCondLst>
                            <p:childTnLst>
                              <p:par>
                                <p:cTn id="24" presetID="42" presetClass="entr" presetSubtype="0" fill="hold" grpId="0" nodeType="afterEffect">
                                  <p:stCondLst>
                                    <p:cond delay="10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4" grpId="0" animBg="1"/>
      <p:bldP spid="32" grpId="0" animBg="1"/>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a:spcBef>
                <a:spcPts val="1200"/>
              </a:spcBef>
              <a:spcAft>
                <a:spcPts val="600"/>
              </a:spcAft>
            </a:pPr>
            <a:r>
              <a:rPr lang="en-US" dirty="0"/>
              <a:t>Artifacts vs. Consistency</a:t>
            </a:r>
          </a:p>
          <a:p>
            <a:pPr lvl="1"/>
            <a:r>
              <a:rPr lang="en-US" sz="1400" dirty="0"/>
              <a:t>Traditional CS methods:  Over-smoothed and lacking details</a:t>
            </a:r>
          </a:p>
          <a:p>
            <a:pPr lvl="1"/>
            <a:r>
              <a:rPr lang="en-US" sz="1400" dirty="0"/>
              <a:t>Deep learning (e.g., </a:t>
            </a:r>
            <a:r>
              <a:rPr lang="en-US" sz="1400" dirty="0" err="1"/>
              <a:t>UNet</a:t>
            </a:r>
            <a:r>
              <a:rPr lang="en-US" sz="1400" dirty="0"/>
              <a:t>): Requires paired data for training</a:t>
            </a:r>
          </a:p>
          <a:p>
            <a:pPr lvl="1"/>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Background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Two Conflicts &amp; Motivation</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grpSp>
        <p:nvGrpSpPr>
          <p:cNvPr id="8" name="Group 7">
            <a:extLst>
              <a:ext uri="{FF2B5EF4-FFF2-40B4-BE49-F238E27FC236}">
                <a16:creationId xmlns:a16="http://schemas.microsoft.com/office/drawing/2014/main" id="{3CDB8312-C8A4-73A3-9878-40577BD2A735}"/>
              </a:ext>
            </a:extLst>
          </p:cNvPr>
          <p:cNvGrpSpPr/>
          <p:nvPr/>
        </p:nvGrpSpPr>
        <p:grpSpPr>
          <a:xfrm>
            <a:off x="5657098" y="1388089"/>
            <a:ext cx="3014519" cy="1787630"/>
            <a:chOff x="5232301" y="1339623"/>
            <a:chExt cx="3600000" cy="2134823"/>
          </a:xfrm>
        </p:grpSpPr>
        <p:sp>
          <p:nvSpPr>
            <p:cNvPr id="9" name="TextBox 8">
              <a:extLst>
                <a:ext uri="{FF2B5EF4-FFF2-40B4-BE49-F238E27FC236}">
                  <a16:creationId xmlns:a16="http://schemas.microsoft.com/office/drawing/2014/main" id="{9BA9D1FB-2115-8B25-3AB5-4E8A9E96A2FD}"/>
                </a:ext>
              </a:extLst>
            </p:cNvPr>
            <p:cNvSpPr txBox="1"/>
            <p:nvPr/>
          </p:nvSpPr>
          <p:spPr>
            <a:xfrm>
              <a:off x="6132301" y="3180404"/>
              <a:ext cx="1960743" cy="2940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t>MRI Reconstruction</a:t>
              </a:r>
              <a:endParaRPr kumimoji="0" lang="en-US" sz="1600" b="0" i="0" u="none" strike="noStrike" cap="none" spc="0" normalizeH="0" baseline="0" dirty="0">
                <a:ln>
                  <a:noFill/>
                </a:ln>
                <a:solidFill>
                  <a:srgbClr val="000000"/>
                </a:solidFill>
                <a:effectLst/>
                <a:uFillTx/>
                <a:latin typeface="+mj-lt"/>
                <a:ea typeface="+mj-ea"/>
                <a:cs typeface="+mj-cs"/>
                <a:sym typeface="Arial"/>
              </a:endParaRPr>
            </a:p>
          </p:txBody>
        </p:sp>
        <p:pic>
          <p:nvPicPr>
            <p:cNvPr id="10" name="Picture 9" descr="A close-up of a face&#10;&#10;Description automatically generated">
              <a:extLst>
                <a:ext uri="{FF2B5EF4-FFF2-40B4-BE49-F238E27FC236}">
                  <a16:creationId xmlns:a16="http://schemas.microsoft.com/office/drawing/2014/main" id="{67B5F7D2-BD0E-D934-939E-07435B9DA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232301" y="1339623"/>
              <a:ext cx="1800000" cy="1800000"/>
            </a:xfrm>
            <a:prstGeom prst="rect">
              <a:avLst/>
            </a:prstGeom>
            <a:effectLst>
              <a:softEdge rad="0"/>
            </a:effectLst>
          </p:spPr>
        </p:pic>
        <p:pic>
          <p:nvPicPr>
            <p:cNvPr id="11" name="Picture 10" descr="A close-up of a brain scan&#10;&#10;Description automatically generated">
              <a:extLst>
                <a:ext uri="{FF2B5EF4-FFF2-40B4-BE49-F238E27FC236}">
                  <a16:creationId xmlns:a16="http://schemas.microsoft.com/office/drawing/2014/main" id="{74D6A1B8-8170-AFAD-5BE1-480A9D347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032301" y="1339623"/>
              <a:ext cx="1800000" cy="1800000"/>
            </a:xfrm>
            <a:prstGeom prst="rect">
              <a:avLst/>
            </a:prstGeom>
            <a:effectLst>
              <a:softEdge rad="0"/>
            </a:effectLst>
          </p:spPr>
        </p:pic>
        <p:sp>
          <p:nvSpPr>
            <p:cNvPr id="12" name="Right Arrow 11">
              <a:extLst>
                <a:ext uri="{FF2B5EF4-FFF2-40B4-BE49-F238E27FC236}">
                  <a16:creationId xmlns:a16="http://schemas.microsoft.com/office/drawing/2014/main" id="{47DA1A2C-1F14-8168-60F1-2FA0206FAEEE}"/>
                </a:ext>
              </a:extLst>
            </p:cNvPr>
            <p:cNvSpPr/>
            <p:nvPr/>
          </p:nvSpPr>
          <p:spPr>
            <a:xfrm>
              <a:off x="6864738" y="2073893"/>
              <a:ext cx="393291" cy="331457"/>
            </a:xfrm>
            <a:prstGeom prst="rightArrow">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grpSp>
    </p:spTree>
    <p:extLst>
      <p:ext uri="{BB962C8B-B14F-4D97-AF65-F5344CB8AC3E}">
        <p14:creationId xmlns:p14="http://schemas.microsoft.com/office/powerpoint/2010/main" val="385510330"/>
      </p:ext>
    </p:extLst>
  </p:cSld>
  <p:clrMapOvr>
    <a:masterClrMapping/>
  </p:clrMapOvr>
  <mc:AlternateContent xmlns:mc="http://schemas.openxmlformats.org/markup-compatibility/2006" xmlns:p14="http://schemas.microsoft.com/office/powerpoint/2010/main">
    <mc:Choice Requires="p14">
      <p:transition spd="slow" p14:dur="2000" advTm="25890"/>
    </mc:Choice>
    <mc:Fallback xmlns="">
      <p:transition spd="slow" advTm="2589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126" name="Rounded Rectangle 125">
            <a:extLst>
              <a:ext uri="{FF2B5EF4-FFF2-40B4-BE49-F238E27FC236}">
                <a16:creationId xmlns:a16="http://schemas.microsoft.com/office/drawing/2014/main" id="{C1EBA0B0-FA27-E026-DF58-43A5258FC9FB}"/>
              </a:ext>
            </a:extLst>
          </p:cNvPr>
          <p:cNvSpPr/>
          <p:nvPr/>
        </p:nvSpPr>
        <p:spPr>
          <a:xfrm>
            <a:off x="5152823" y="1877074"/>
            <a:ext cx="3441031" cy="201436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8" name="Straight Arrow Connector 127">
            <a:extLst>
              <a:ext uri="{FF2B5EF4-FFF2-40B4-BE49-F238E27FC236}">
                <a16:creationId xmlns:a16="http://schemas.microsoft.com/office/drawing/2014/main" id="{79BC0F1F-9A76-1525-E42D-4F1D3CAC1B2A}"/>
              </a:ext>
            </a:extLst>
          </p:cNvPr>
          <p:cNvCxnSpPr>
            <a:cxnSpLocks/>
          </p:cNvCxnSpPr>
          <p:nvPr/>
        </p:nvCxnSpPr>
        <p:spPr>
          <a:xfrm flipV="1">
            <a:off x="5443857" y="2911967"/>
            <a:ext cx="2816841" cy="10066"/>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223CCE63-4976-0CB3-A867-47AB357601C3}"/>
              </a:ext>
            </a:extLst>
          </p:cNvPr>
          <p:cNvSpPr>
            <a:spLocks noChangeAspect="1"/>
          </p:cNvSpPr>
          <p:nvPr/>
        </p:nvSpPr>
        <p:spPr>
          <a:xfrm>
            <a:off x="6133026" y="2831598"/>
            <a:ext cx="36000" cy="83954"/>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D5E3A443-982E-4D89-6AD1-931F54E5230C}"/>
              </a:ext>
            </a:extLst>
          </p:cNvPr>
          <p:cNvSpPr>
            <a:spLocks noChangeAspect="1"/>
          </p:cNvSpPr>
          <p:nvPr/>
        </p:nvSpPr>
        <p:spPr>
          <a:xfrm>
            <a:off x="7680879" y="2831598"/>
            <a:ext cx="36000" cy="83954"/>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a:extLst>
              <a:ext uri="{FF2B5EF4-FFF2-40B4-BE49-F238E27FC236}">
                <a16:creationId xmlns:a16="http://schemas.microsoft.com/office/drawing/2014/main" id="{26EA1B42-ECD0-9E34-4A38-33EC2360E656}"/>
              </a:ext>
            </a:extLst>
          </p:cNvPr>
          <p:cNvSpPr txBox="1"/>
          <p:nvPr/>
        </p:nvSpPr>
        <p:spPr>
          <a:xfrm>
            <a:off x="6006343" y="2891259"/>
            <a:ext cx="283593" cy="413455"/>
          </a:xfrm>
          <a:prstGeom prst="rect">
            <a:avLst/>
          </a:prstGeom>
        </p:spPr>
        <p:txBody>
          <a:bodyPr wrap="none" rtlCol="0">
            <a:normAutofit/>
          </a:bodyPr>
          <a:lstStyle/>
          <a:p>
            <a:pPr algn="ctr"/>
            <a:r>
              <a:rPr lang="en-US" sz="1200" dirty="0">
                <a:solidFill>
                  <a:schemeClr val="accent5">
                    <a:lumMod val="75000"/>
                  </a:schemeClr>
                </a:solidFill>
              </a:rPr>
              <a:t>1</a:t>
            </a:r>
            <a:endParaRPr lang="en-US" sz="800" dirty="0">
              <a:solidFill>
                <a:schemeClr val="accent5">
                  <a:lumMod val="75000"/>
                </a:schemeClr>
              </a:solidFill>
            </a:endParaRPr>
          </a:p>
        </p:txBody>
      </p:sp>
      <p:sp>
        <p:nvSpPr>
          <p:cNvPr id="136" name="TextBox 135">
            <a:extLst>
              <a:ext uri="{FF2B5EF4-FFF2-40B4-BE49-F238E27FC236}">
                <a16:creationId xmlns:a16="http://schemas.microsoft.com/office/drawing/2014/main" id="{4C636CB7-1EA2-EA9E-A655-19D94F24FB04}"/>
              </a:ext>
            </a:extLst>
          </p:cNvPr>
          <p:cNvSpPr txBox="1"/>
          <p:nvPr/>
        </p:nvSpPr>
        <p:spPr>
          <a:xfrm>
            <a:off x="7420773" y="2894015"/>
            <a:ext cx="556212" cy="310561"/>
          </a:xfrm>
          <a:prstGeom prst="rect">
            <a:avLst/>
          </a:prstGeom>
        </p:spPr>
        <p:txBody>
          <a:bodyPr wrap="none" rtlCol="0">
            <a:normAutofit/>
          </a:bodyPr>
          <a:lstStyle/>
          <a:p>
            <a:pPr algn="ctr"/>
            <a:r>
              <a:rPr lang="en-US" sz="1200" dirty="0">
                <a:solidFill>
                  <a:schemeClr val="accent5">
                    <a:lumMod val="75000"/>
                  </a:schemeClr>
                </a:solidFill>
              </a:rPr>
              <a:t>0</a:t>
            </a:r>
            <a:endParaRPr lang="en-US" sz="800" dirty="0">
              <a:solidFill>
                <a:schemeClr val="accent5">
                  <a:lumMod val="75000"/>
                </a:schemeClr>
              </a:solidFill>
            </a:endParaRPr>
          </a:p>
        </p:txBody>
      </p:sp>
      <p:grpSp>
        <p:nvGrpSpPr>
          <p:cNvPr id="142" name="Group 141">
            <a:extLst>
              <a:ext uri="{FF2B5EF4-FFF2-40B4-BE49-F238E27FC236}">
                <a16:creationId xmlns:a16="http://schemas.microsoft.com/office/drawing/2014/main" id="{605ED777-0086-9FEB-17E7-3FB987E91CFA}"/>
              </a:ext>
            </a:extLst>
          </p:cNvPr>
          <p:cNvGrpSpPr/>
          <p:nvPr/>
        </p:nvGrpSpPr>
        <p:grpSpPr>
          <a:xfrm>
            <a:off x="5741080" y="3013296"/>
            <a:ext cx="188400" cy="36000"/>
            <a:chOff x="7434470" y="1800103"/>
            <a:chExt cx="188400" cy="36000"/>
          </a:xfrm>
        </p:grpSpPr>
        <p:sp>
          <p:nvSpPr>
            <p:cNvPr id="139" name="Oval 138">
              <a:extLst>
                <a:ext uri="{FF2B5EF4-FFF2-40B4-BE49-F238E27FC236}">
                  <a16:creationId xmlns:a16="http://schemas.microsoft.com/office/drawing/2014/main" id="{C1972EB6-8AF1-FD61-CA47-B055F9DFF335}"/>
                </a:ext>
              </a:extLst>
            </p:cNvPr>
            <p:cNvSpPr>
              <a:spLocks noChangeAspect="1"/>
            </p:cNvSpPr>
            <p:nvPr/>
          </p:nvSpPr>
          <p:spPr>
            <a:xfrm>
              <a:off x="74344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69CBD8E-A271-1A6F-E9F7-981A399AE0F4}"/>
                </a:ext>
              </a:extLst>
            </p:cNvPr>
            <p:cNvSpPr>
              <a:spLocks noChangeAspect="1"/>
            </p:cNvSpPr>
            <p:nvPr/>
          </p:nvSpPr>
          <p:spPr>
            <a:xfrm>
              <a:off x="75106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20260018-A4B1-055B-EB56-8CFEC4E744AF}"/>
                </a:ext>
              </a:extLst>
            </p:cNvPr>
            <p:cNvSpPr>
              <a:spLocks noChangeAspect="1"/>
            </p:cNvSpPr>
            <p:nvPr/>
          </p:nvSpPr>
          <p:spPr>
            <a:xfrm>
              <a:off x="75868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20</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Simplifying Resampling</a:t>
            </a:r>
          </a:p>
        </p:txBody>
      </p:sp>
      <p:sp>
        <p:nvSpPr>
          <p:cNvPr id="7" name="TextBox 6">
            <a:extLst>
              <a:ext uri="{FF2B5EF4-FFF2-40B4-BE49-F238E27FC236}">
                <a16:creationId xmlns:a16="http://schemas.microsoft.com/office/drawing/2014/main" id="{CE9BE542-038A-6158-3AC1-24D7D98A347B}"/>
              </a:ext>
            </a:extLst>
          </p:cNvPr>
          <p:cNvSpPr txBox="1"/>
          <p:nvPr/>
        </p:nvSpPr>
        <p:spPr>
          <a:xfrm>
            <a:off x="4697554" y="4522587"/>
            <a:ext cx="0" cy="0"/>
          </a:xfrm>
          <a:prstGeom prst="rect">
            <a:avLst/>
          </a:prstGeom>
        </p:spPr>
        <p:txBody>
          <a:bodyPr wrap="none" rtlCol="0">
            <a:normAutofit fontScale="25000" lnSpcReduction="20000"/>
          </a:bodyPr>
          <a:lstStyle/>
          <a:p>
            <a:pPr algn="l"/>
            <a:endParaRPr lang="en-US" dirty="0"/>
          </a:p>
        </p:txBody>
      </p:sp>
      <p:sp>
        <p:nvSpPr>
          <p:cNvPr id="121" name="Rounded Rectangle 120">
            <a:extLst>
              <a:ext uri="{FF2B5EF4-FFF2-40B4-BE49-F238E27FC236}">
                <a16:creationId xmlns:a16="http://schemas.microsoft.com/office/drawing/2014/main" id="{9F2EF6C7-5B40-1FBA-7A92-BF48506A59F0}"/>
              </a:ext>
            </a:extLst>
          </p:cNvPr>
          <p:cNvSpPr/>
          <p:nvPr/>
        </p:nvSpPr>
        <p:spPr>
          <a:xfrm>
            <a:off x="529273" y="1851364"/>
            <a:ext cx="3441031" cy="201436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71866F-2827-88CE-63F7-ABF6E35C6857}"/>
              </a:ext>
            </a:extLst>
          </p:cNvPr>
          <p:cNvSpPr txBox="1"/>
          <p:nvPr/>
        </p:nvSpPr>
        <p:spPr>
          <a:xfrm>
            <a:off x="3594504" y="4150335"/>
            <a:ext cx="0" cy="0"/>
          </a:xfrm>
          <a:prstGeom prst="rect">
            <a:avLst/>
          </a:prstGeom>
        </p:spPr>
        <p:txBody>
          <a:bodyPr wrap="none" rtlCol="0">
            <a:normAutofit fontScale="25000" lnSpcReduction="20000"/>
          </a:bodyPr>
          <a:lstStyle/>
          <a:p>
            <a:pPr algn="l"/>
            <a:endParaRPr lang="en-US" dirty="0"/>
          </a:p>
        </p:txBody>
      </p:sp>
      <p:sp>
        <p:nvSpPr>
          <p:cNvPr id="29" name="TextBox 28">
            <a:extLst>
              <a:ext uri="{FF2B5EF4-FFF2-40B4-BE49-F238E27FC236}">
                <a16:creationId xmlns:a16="http://schemas.microsoft.com/office/drawing/2014/main" id="{8D491AE9-4198-32AC-9354-8BFE453F85AB}"/>
              </a:ext>
            </a:extLst>
          </p:cNvPr>
          <p:cNvSpPr txBox="1"/>
          <p:nvPr/>
        </p:nvSpPr>
        <p:spPr>
          <a:xfrm>
            <a:off x="2027065" y="4001894"/>
            <a:ext cx="0" cy="0"/>
          </a:xfrm>
          <a:prstGeom prst="rect">
            <a:avLst/>
          </a:prstGeom>
        </p:spPr>
        <p:txBody>
          <a:bodyPr wrap="none" rtlCol="0">
            <a:normAutofit fontScale="25000" lnSpcReduction="20000"/>
          </a:bodyPr>
          <a:lstStyle/>
          <a:p>
            <a:pPr algn="l"/>
            <a:endParaRPr lang="en-US" dirty="0"/>
          </a:p>
        </p:txBody>
      </p:sp>
      <p:sp>
        <p:nvSpPr>
          <p:cNvPr id="30" name="TextBox 29">
            <a:extLst>
              <a:ext uri="{FF2B5EF4-FFF2-40B4-BE49-F238E27FC236}">
                <a16:creationId xmlns:a16="http://schemas.microsoft.com/office/drawing/2014/main" id="{F78F871F-252C-992F-DD0D-968343288B1D}"/>
              </a:ext>
            </a:extLst>
          </p:cNvPr>
          <p:cNvSpPr txBox="1"/>
          <p:nvPr/>
        </p:nvSpPr>
        <p:spPr>
          <a:xfrm>
            <a:off x="2373340" y="3974556"/>
            <a:ext cx="0" cy="0"/>
          </a:xfrm>
          <a:prstGeom prst="rect">
            <a:avLst/>
          </a:prstGeom>
        </p:spPr>
        <p:txBody>
          <a:bodyPr wrap="none" rtlCol="0">
            <a:normAutofit fontScale="25000" lnSpcReduction="20000"/>
          </a:bodyPr>
          <a:lstStyle/>
          <a:p>
            <a:pPr algn="l"/>
            <a:endParaRPr lang="en-US" dirty="0"/>
          </a:p>
        </p:txBody>
      </p:sp>
      <p:pic>
        <p:nvPicPr>
          <p:cNvPr id="31" name="Picture 30">
            <a:extLst>
              <a:ext uri="{FF2B5EF4-FFF2-40B4-BE49-F238E27FC236}">
                <a16:creationId xmlns:a16="http://schemas.microsoft.com/office/drawing/2014/main" id="{66BDCFD3-794A-DB7A-2DF6-9AFA98F0FE76}"/>
              </a:ext>
            </a:extLst>
          </p:cNvPr>
          <p:cNvPicPr>
            <a:picLocks noChangeAspect="1"/>
          </p:cNvPicPr>
          <p:nvPr/>
        </p:nvPicPr>
        <p:blipFill>
          <a:blip r:embed="rId3"/>
          <a:stretch>
            <a:fillRect/>
          </a:stretch>
        </p:blipFill>
        <p:spPr>
          <a:xfrm>
            <a:off x="2900306" y="1980212"/>
            <a:ext cx="649046" cy="1697659"/>
          </a:xfrm>
          <a:prstGeom prst="rect">
            <a:avLst/>
          </a:prstGeom>
        </p:spPr>
      </p:pic>
      <p:sp>
        <p:nvSpPr>
          <p:cNvPr id="32" name="5-point Star 31">
            <a:extLst>
              <a:ext uri="{FF2B5EF4-FFF2-40B4-BE49-F238E27FC236}">
                <a16:creationId xmlns:a16="http://schemas.microsoft.com/office/drawing/2014/main" id="{A90DEE7F-D49F-2E65-8F08-9FD2010D7FEB}"/>
              </a:ext>
            </a:extLst>
          </p:cNvPr>
          <p:cNvSpPr>
            <a:spLocks noChangeAspect="1"/>
          </p:cNvSpPr>
          <p:nvPr/>
        </p:nvSpPr>
        <p:spPr>
          <a:xfrm>
            <a:off x="2905791" y="2329161"/>
            <a:ext cx="197272" cy="180000"/>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5-point Star 32">
            <a:extLst>
              <a:ext uri="{FF2B5EF4-FFF2-40B4-BE49-F238E27FC236}">
                <a16:creationId xmlns:a16="http://schemas.microsoft.com/office/drawing/2014/main" id="{B8DA199B-3C8B-A562-1494-85B287F7A6E3}"/>
              </a:ext>
            </a:extLst>
          </p:cNvPr>
          <p:cNvSpPr>
            <a:spLocks noChangeAspect="1"/>
          </p:cNvSpPr>
          <p:nvPr/>
        </p:nvSpPr>
        <p:spPr>
          <a:xfrm>
            <a:off x="2494892" y="2904780"/>
            <a:ext cx="197272" cy="180000"/>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8E67DFF4-6EA5-59C0-34D0-094E4B467A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661" y="2004447"/>
            <a:ext cx="1002178" cy="1732401"/>
          </a:xfrm>
          <a:prstGeom prst="rect">
            <a:avLst/>
          </a:prstGeom>
        </p:spPr>
      </p:pic>
      <p:sp>
        <p:nvSpPr>
          <p:cNvPr id="37" name="Oval 36">
            <a:extLst>
              <a:ext uri="{FF2B5EF4-FFF2-40B4-BE49-F238E27FC236}">
                <a16:creationId xmlns:a16="http://schemas.microsoft.com/office/drawing/2014/main" id="{FF4A4599-4C4D-224B-D21E-63F232B08D18}"/>
              </a:ext>
            </a:extLst>
          </p:cNvPr>
          <p:cNvSpPr>
            <a:spLocks noChangeAspect="1"/>
          </p:cNvSpPr>
          <p:nvPr/>
        </p:nvSpPr>
        <p:spPr>
          <a:xfrm>
            <a:off x="965591" y="2399836"/>
            <a:ext cx="108000" cy="108000"/>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D46D1D5-6908-3FFE-64DC-D981A3AA620B}"/>
              </a:ext>
            </a:extLst>
          </p:cNvPr>
          <p:cNvSpPr>
            <a:spLocks noChangeAspect="1"/>
          </p:cNvSpPr>
          <p:nvPr/>
        </p:nvSpPr>
        <p:spPr>
          <a:xfrm>
            <a:off x="879472" y="2905443"/>
            <a:ext cx="108000" cy="108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Notched Right Arrow 119">
            <a:extLst>
              <a:ext uri="{FF2B5EF4-FFF2-40B4-BE49-F238E27FC236}">
                <a16:creationId xmlns:a16="http://schemas.microsoft.com/office/drawing/2014/main" id="{F4B51004-48CB-9FBF-FA76-95C7485763E5}"/>
              </a:ext>
            </a:extLst>
          </p:cNvPr>
          <p:cNvSpPr/>
          <p:nvPr/>
        </p:nvSpPr>
        <p:spPr>
          <a:xfrm>
            <a:off x="4110864" y="2719214"/>
            <a:ext cx="888233" cy="4073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Simplify</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F5309A-0418-7842-122D-8A997F79C349}"/>
                  </a:ext>
                </a:extLst>
              </p:cNvPr>
              <p:cNvSpPr txBox="1"/>
              <p:nvPr/>
            </p:nvSpPr>
            <p:spPr>
              <a:xfrm>
                <a:off x="2761124" y="3616107"/>
                <a:ext cx="914400" cy="463348"/>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ℳ</m:t>
                          </m:r>
                        </m:e>
                        <m:sub>
                          <m:r>
                            <a:rPr lang="en-AU" sz="16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4FF5309A-0418-7842-122D-8A997F79C349}"/>
                  </a:ext>
                </a:extLst>
              </p:cNvPr>
              <p:cNvSpPr txBox="1">
                <a:spLocks noRot="1" noChangeAspect="1" noMove="1" noResize="1" noEditPoints="1" noAdjustHandles="1" noChangeArrowheads="1" noChangeShapeType="1" noTextEdit="1"/>
              </p:cNvSpPr>
              <p:nvPr/>
            </p:nvSpPr>
            <p:spPr>
              <a:xfrm>
                <a:off x="2761124" y="3616107"/>
                <a:ext cx="914400" cy="46334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55F7D0-F136-3FF2-A16E-E58E2659D701}"/>
                  </a:ext>
                </a:extLst>
              </p:cNvPr>
              <p:cNvSpPr txBox="1"/>
              <p:nvPr/>
            </p:nvSpPr>
            <p:spPr>
              <a:xfrm>
                <a:off x="876550" y="3634123"/>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ℳ</m:t>
                          </m:r>
                        </m:e>
                        <m:sub>
                          <m:r>
                            <a:rPr lang="en-AU" sz="16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1C55F7D0-F136-3FF2-A16E-E58E2659D701}"/>
                  </a:ext>
                </a:extLst>
              </p:cNvPr>
              <p:cNvSpPr txBox="1">
                <a:spLocks noRot="1" noChangeAspect="1" noMove="1" noResize="1" noEditPoints="1" noAdjustHandles="1" noChangeArrowheads="1" noChangeShapeType="1" noTextEdit="1"/>
              </p:cNvSpPr>
              <p:nvPr/>
            </p:nvSpPr>
            <p:spPr>
              <a:xfrm>
                <a:off x="876550" y="3634123"/>
                <a:ext cx="914400" cy="91440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70385371"/>
      </p:ext>
    </p:extLst>
  </p:cSld>
  <p:clrMapOvr>
    <a:masterClrMapping/>
  </p:clrMapOvr>
  <mc:AlternateContent xmlns:mc="http://schemas.openxmlformats.org/markup-compatibility/2006" xmlns:p14="http://schemas.microsoft.com/office/powerpoint/2010/main">
    <mc:Choice Requires="p14">
      <p:transition spd="slow" p14:dur="2000" advTm="9118"/>
    </mc:Choice>
    <mc:Fallback xmlns="">
      <p:transition spd="slow" advTm="91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126" name="Rounded Rectangle 125">
            <a:extLst>
              <a:ext uri="{FF2B5EF4-FFF2-40B4-BE49-F238E27FC236}">
                <a16:creationId xmlns:a16="http://schemas.microsoft.com/office/drawing/2014/main" id="{C1EBA0B0-FA27-E026-DF58-43A5258FC9FB}"/>
              </a:ext>
            </a:extLst>
          </p:cNvPr>
          <p:cNvSpPr/>
          <p:nvPr/>
        </p:nvSpPr>
        <p:spPr>
          <a:xfrm>
            <a:off x="5152823" y="1877074"/>
            <a:ext cx="3441031" cy="201436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8" name="Straight Arrow Connector 127">
            <a:extLst>
              <a:ext uri="{FF2B5EF4-FFF2-40B4-BE49-F238E27FC236}">
                <a16:creationId xmlns:a16="http://schemas.microsoft.com/office/drawing/2014/main" id="{79BC0F1F-9A76-1525-E42D-4F1D3CAC1B2A}"/>
              </a:ext>
            </a:extLst>
          </p:cNvPr>
          <p:cNvCxnSpPr>
            <a:cxnSpLocks/>
          </p:cNvCxnSpPr>
          <p:nvPr/>
        </p:nvCxnSpPr>
        <p:spPr>
          <a:xfrm flipV="1">
            <a:off x="5443857" y="2911967"/>
            <a:ext cx="2816841" cy="10066"/>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223CCE63-4976-0CB3-A867-47AB357601C3}"/>
              </a:ext>
            </a:extLst>
          </p:cNvPr>
          <p:cNvSpPr>
            <a:spLocks noChangeAspect="1"/>
          </p:cNvSpPr>
          <p:nvPr/>
        </p:nvSpPr>
        <p:spPr>
          <a:xfrm>
            <a:off x="6133026" y="2831598"/>
            <a:ext cx="36000" cy="83954"/>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D5E3A443-982E-4D89-6AD1-931F54E5230C}"/>
              </a:ext>
            </a:extLst>
          </p:cNvPr>
          <p:cNvSpPr>
            <a:spLocks noChangeAspect="1"/>
          </p:cNvSpPr>
          <p:nvPr/>
        </p:nvSpPr>
        <p:spPr>
          <a:xfrm>
            <a:off x="7680879" y="2831598"/>
            <a:ext cx="36000" cy="83954"/>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Box 134">
            <a:extLst>
              <a:ext uri="{FF2B5EF4-FFF2-40B4-BE49-F238E27FC236}">
                <a16:creationId xmlns:a16="http://schemas.microsoft.com/office/drawing/2014/main" id="{26EA1B42-ECD0-9E34-4A38-33EC2360E656}"/>
              </a:ext>
            </a:extLst>
          </p:cNvPr>
          <p:cNvSpPr txBox="1"/>
          <p:nvPr/>
        </p:nvSpPr>
        <p:spPr>
          <a:xfrm>
            <a:off x="6006343" y="2891259"/>
            <a:ext cx="283593" cy="413455"/>
          </a:xfrm>
          <a:prstGeom prst="rect">
            <a:avLst/>
          </a:prstGeom>
        </p:spPr>
        <p:txBody>
          <a:bodyPr wrap="none" rtlCol="0">
            <a:normAutofit/>
          </a:bodyPr>
          <a:lstStyle/>
          <a:p>
            <a:pPr algn="ctr"/>
            <a:r>
              <a:rPr lang="en-US" sz="1200" dirty="0">
                <a:solidFill>
                  <a:schemeClr val="accent5">
                    <a:lumMod val="75000"/>
                  </a:schemeClr>
                </a:solidFill>
              </a:rPr>
              <a:t>1</a:t>
            </a:r>
            <a:endParaRPr lang="en-US" sz="800" dirty="0">
              <a:solidFill>
                <a:schemeClr val="accent5">
                  <a:lumMod val="75000"/>
                </a:schemeClr>
              </a:solidFill>
            </a:endParaRPr>
          </a:p>
        </p:txBody>
      </p:sp>
      <p:sp>
        <p:nvSpPr>
          <p:cNvPr id="136" name="TextBox 135">
            <a:extLst>
              <a:ext uri="{FF2B5EF4-FFF2-40B4-BE49-F238E27FC236}">
                <a16:creationId xmlns:a16="http://schemas.microsoft.com/office/drawing/2014/main" id="{4C636CB7-1EA2-EA9E-A655-19D94F24FB04}"/>
              </a:ext>
            </a:extLst>
          </p:cNvPr>
          <p:cNvSpPr txBox="1"/>
          <p:nvPr/>
        </p:nvSpPr>
        <p:spPr>
          <a:xfrm>
            <a:off x="7420773" y="2894015"/>
            <a:ext cx="556212" cy="310561"/>
          </a:xfrm>
          <a:prstGeom prst="rect">
            <a:avLst/>
          </a:prstGeom>
        </p:spPr>
        <p:txBody>
          <a:bodyPr wrap="none" rtlCol="0">
            <a:normAutofit/>
          </a:bodyPr>
          <a:lstStyle/>
          <a:p>
            <a:pPr algn="ctr"/>
            <a:r>
              <a:rPr lang="en-US" sz="1200" dirty="0">
                <a:solidFill>
                  <a:schemeClr val="accent5">
                    <a:lumMod val="75000"/>
                  </a:schemeClr>
                </a:solidFill>
              </a:rPr>
              <a:t>0</a:t>
            </a:r>
            <a:endParaRPr lang="en-US" sz="800" dirty="0">
              <a:solidFill>
                <a:schemeClr val="accent5">
                  <a:lumMod val="75000"/>
                </a:schemeClr>
              </a:solidFill>
            </a:endParaRPr>
          </a:p>
        </p:txBody>
      </p:sp>
      <p:grpSp>
        <p:nvGrpSpPr>
          <p:cNvPr id="142" name="Group 141">
            <a:extLst>
              <a:ext uri="{FF2B5EF4-FFF2-40B4-BE49-F238E27FC236}">
                <a16:creationId xmlns:a16="http://schemas.microsoft.com/office/drawing/2014/main" id="{605ED777-0086-9FEB-17E7-3FB987E91CFA}"/>
              </a:ext>
            </a:extLst>
          </p:cNvPr>
          <p:cNvGrpSpPr/>
          <p:nvPr/>
        </p:nvGrpSpPr>
        <p:grpSpPr>
          <a:xfrm>
            <a:off x="5741080" y="3013296"/>
            <a:ext cx="188400" cy="36000"/>
            <a:chOff x="7434470" y="1800103"/>
            <a:chExt cx="188400" cy="36000"/>
          </a:xfrm>
        </p:grpSpPr>
        <p:sp>
          <p:nvSpPr>
            <p:cNvPr id="139" name="Oval 138">
              <a:extLst>
                <a:ext uri="{FF2B5EF4-FFF2-40B4-BE49-F238E27FC236}">
                  <a16:creationId xmlns:a16="http://schemas.microsoft.com/office/drawing/2014/main" id="{C1972EB6-8AF1-FD61-CA47-B055F9DFF335}"/>
                </a:ext>
              </a:extLst>
            </p:cNvPr>
            <p:cNvSpPr>
              <a:spLocks noChangeAspect="1"/>
            </p:cNvSpPr>
            <p:nvPr/>
          </p:nvSpPr>
          <p:spPr>
            <a:xfrm>
              <a:off x="74344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F69CBD8E-A271-1A6F-E9F7-981A399AE0F4}"/>
                </a:ext>
              </a:extLst>
            </p:cNvPr>
            <p:cNvSpPr>
              <a:spLocks noChangeAspect="1"/>
            </p:cNvSpPr>
            <p:nvPr/>
          </p:nvSpPr>
          <p:spPr>
            <a:xfrm>
              <a:off x="75106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20260018-A4B1-055B-EB56-8CFEC4E744AF}"/>
                </a:ext>
              </a:extLst>
            </p:cNvPr>
            <p:cNvSpPr>
              <a:spLocks noChangeAspect="1"/>
            </p:cNvSpPr>
            <p:nvPr/>
          </p:nvSpPr>
          <p:spPr>
            <a:xfrm>
              <a:off x="75868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21</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Simplifying Resampling</a:t>
            </a:r>
          </a:p>
        </p:txBody>
      </p:sp>
      <p:sp>
        <p:nvSpPr>
          <p:cNvPr id="7" name="TextBox 6">
            <a:extLst>
              <a:ext uri="{FF2B5EF4-FFF2-40B4-BE49-F238E27FC236}">
                <a16:creationId xmlns:a16="http://schemas.microsoft.com/office/drawing/2014/main" id="{CE9BE542-038A-6158-3AC1-24D7D98A347B}"/>
              </a:ext>
            </a:extLst>
          </p:cNvPr>
          <p:cNvSpPr txBox="1"/>
          <p:nvPr/>
        </p:nvSpPr>
        <p:spPr>
          <a:xfrm>
            <a:off x="4697554" y="4522587"/>
            <a:ext cx="0" cy="0"/>
          </a:xfrm>
          <a:prstGeom prst="rect">
            <a:avLst/>
          </a:prstGeom>
        </p:spPr>
        <p:txBody>
          <a:bodyPr wrap="none" rtlCol="0">
            <a:normAutofit fontScale="25000" lnSpcReduction="20000"/>
          </a:bodyPr>
          <a:lstStyle/>
          <a:p>
            <a:pPr algn="l"/>
            <a:endParaRPr lang="en-US" dirty="0"/>
          </a:p>
        </p:txBody>
      </p:sp>
      <p:cxnSp>
        <p:nvCxnSpPr>
          <p:cNvPr id="92" name="arr1">
            <a:extLst>
              <a:ext uri="{FF2B5EF4-FFF2-40B4-BE49-F238E27FC236}">
                <a16:creationId xmlns:a16="http://schemas.microsoft.com/office/drawing/2014/main" id="{E92331D8-2943-0304-975C-D22AAA52E20A}"/>
              </a:ext>
            </a:extLst>
          </p:cNvPr>
          <p:cNvCxnSpPr>
            <a:cxnSpLocks/>
          </p:cNvCxnSpPr>
          <p:nvPr/>
        </p:nvCxnSpPr>
        <p:spPr>
          <a:xfrm rot="16200000" flipH="1">
            <a:off x="6921289" y="2123085"/>
            <a:ext cx="10526" cy="1546049"/>
          </a:xfrm>
          <a:prstGeom prst="curvedConnector3">
            <a:avLst>
              <a:gd name="adj1" fmla="val -2171765"/>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21" name="Rounded Rectangle 120">
            <a:extLst>
              <a:ext uri="{FF2B5EF4-FFF2-40B4-BE49-F238E27FC236}">
                <a16:creationId xmlns:a16="http://schemas.microsoft.com/office/drawing/2014/main" id="{9F2EF6C7-5B40-1FBA-7A92-BF48506A59F0}"/>
              </a:ext>
            </a:extLst>
          </p:cNvPr>
          <p:cNvSpPr/>
          <p:nvPr/>
        </p:nvSpPr>
        <p:spPr>
          <a:xfrm>
            <a:off x="529273" y="1851364"/>
            <a:ext cx="3441031" cy="201436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71866F-2827-88CE-63F7-ABF6E35C6857}"/>
              </a:ext>
            </a:extLst>
          </p:cNvPr>
          <p:cNvSpPr txBox="1"/>
          <p:nvPr/>
        </p:nvSpPr>
        <p:spPr>
          <a:xfrm>
            <a:off x="3594504" y="4150335"/>
            <a:ext cx="0" cy="0"/>
          </a:xfrm>
          <a:prstGeom prst="rect">
            <a:avLst/>
          </a:prstGeom>
        </p:spPr>
        <p:txBody>
          <a:bodyPr wrap="none" rtlCol="0">
            <a:normAutofit fontScale="25000" lnSpcReduction="20000"/>
          </a:bodyPr>
          <a:lstStyle/>
          <a:p>
            <a:pPr algn="l"/>
            <a:endParaRPr lang="en-US" dirty="0"/>
          </a:p>
        </p:txBody>
      </p:sp>
      <p:sp>
        <p:nvSpPr>
          <p:cNvPr id="29" name="TextBox 28">
            <a:extLst>
              <a:ext uri="{FF2B5EF4-FFF2-40B4-BE49-F238E27FC236}">
                <a16:creationId xmlns:a16="http://schemas.microsoft.com/office/drawing/2014/main" id="{8D491AE9-4198-32AC-9354-8BFE453F85AB}"/>
              </a:ext>
            </a:extLst>
          </p:cNvPr>
          <p:cNvSpPr txBox="1"/>
          <p:nvPr/>
        </p:nvSpPr>
        <p:spPr>
          <a:xfrm>
            <a:off x="2027065" y="4001894"/>
            <a:ext cx="0" cy="0"/>
          </a:xfrm>
          <a:prstGeom prst="rect">
            <a:avLst/>
          </a:prstGeom>
        </p:spPr>
        <p:txBody>
          <a:bodyPr wrap="none" rtlCol="0">
            <a:normAutofit fontScale="25000" lnSpcReduction="20000"/>
          </a:bodyPr>
          <a:lstStyle/>
          <a:p>
            <a:pPr algn="l"/>
            <a:endParaRPr lang="en-US" dirty="0"/>
          </a:p>
        </p:txBody>
      </p:sp>
      <p:sp>
        <p:nvSpPr>
          <p:cNvPr id="30" name="TextBox 29">
            <a:extLst>
              <a:ext uri="{FF2B5EF4-FFF2-40B4-BE49-F238E27FC236}">
                <a16:creationId xmlns:a16="http://schemas.microsoft.com/office/drawing/2014/main" id="{F78F871F-252C-992F-DD0D-968343288B1D}"/>
              </a:ext>
            </a:extLst>
          </p:cNvPr>
          <p:cNvSpPr txBox="1"/>
          <p:nvPr/>
        </p:nvSpPr>
        <p:spPr>
          <a:xfrm>
            <a:off x="2373340" y="3974556"/>
            <a:ext cx="0" cy="0"/>
          </a:xfrm>
          <a:prstGeom prst="rect">
            <a:avLst/>
          </a:prstGeom>
        </p:spPr>
        <p:txBody>
          <a:bodyPr wrap="none" rtlCol="0">
            <a:normAutofit fontScale="25000" lnSpcReduction="20000"/>
          </a:bodyPr>
          <a:lstStyle/>
          <a:p>
            <a:pPr algn="l"/>
            <a:endParaRPr lang="en-US" dirty="0"/>
          </a:p>
        </p:txBody>
      </p:sp>
      <p:pic>
        <p:nvPicPr>
          <p:cNvPr id="31" name="Picture 30">
            <a:extLst>
              <a:ext uri="{FF2B5EF4-FFF2-40B4-BE49-F238E27FC236}">
                <a16:creationId xmlns:a16="http://schemas.microsoft.com/office/drawing/2014/main" id="{66BDCFD3-794A-DB7A-2DF6-9AFA98F0FE76}"/>
              </a:ext>
            </a:extLst>
          </p:cNvPr>
          <p:cNvPicPr>
            <a:picLocks noChangeAspect="1"/>
          </p:cNvPicPr>
          <p:nvPr/>
        </p:nvPicPr>
        <p:blipFill>
          <a:blip r:embed="rId3"/>
          <a:stretch>
            <a:fillRect/>
          </a:stretch>
        </p:blipFill>
        <p:spPr>
          <a:xfrm>
            <a:off x="2900306" y="1980212"/>
            <a:ext cx="649046" cy="1697659"/>
          </a:xfrm>
          <a:prstGeom prst="rect">
            <a:avLst/>
          </a:prstGeom>
        </p:spPr>
      </p:pic>
      <p:sp>
        <p:nvSpPr>
          <p:cNvPr id="32" name="5-point Star 31">
            <a:extLst>
              <a:ext uri="{FF2B5EF4-FFF2-40B4-BE49-F238E27FC236}">
                <a16:creationId xmlns:a16="http://schemas.microsoft.com/office/drawing/2014/main" id="{A90DEE7F-D49F-2E65-8F08-9FD2010D7FEB}"/>
              </a:ext>
            </a:extLst>
          </p:cNvPr>
          <p:cNvSpPr>
            <a:spLocks noChangeAspect="1"/>
          </p:cNvSpPr>
          <p:nvPr/>
        </p:nvSpPr>
        <p:spPr>
          <a:xfrm>
            <a:off x="2905791" y="2329161"/>
            <a:ext cx="197272" cy="180000"/>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5-point Star 32">
            <a:extLst>
              <a:ext uri="{FF2B5EF4-FFF2-40B4-BE49-F238E27FC236}">
                <a16:creationId xmlns:a16="http://schemas.microsoft.com/office/drawing/2014/main" id="{B8DA199B-3C8B-A562-1494-85B287F7A6E3}"/>
              </a:ext>
            </a:extLst>
          </p:cNvPr>
          <p:cNvSpPr>
            <a:spLocks noChangeAspect="1"/>
          </p:cNvSpPr>
          <p:nvPr/>
        </p:nvSpPr>
        <p:spPr>
          <a:xfrm>
            <a:off x="2494892" y="2904780"/>
            <a:ext cx="197272" cy="180000"/>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8E67DFF4-6EA5-59C0-34D0-094E4B467A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661" y="2004447"/>
            <a:ext cx="1002178" cy="1732401"/>
          </a:xfrm>
          <a:prstGeom prst="rect">
            <a:avLst/>
          </a:prstGeom>
        </p:spPr>
      </p:pic>
      <p:sp>
        <p:nvSpPr>
          <p:cNvPr id="37" name="Oval 36">
            <a:extLst>
              <a:ext uri="{FF2B5EF4-FFF2-40B4-BE49-F238E27FC236}">
                <a16:creationId xmlns:a16="http://schemas.microsoft.com/office/drawing/2014/main" id="{FF4A4599-4C4D-224B-D21E-63F232B08D18}"/>
              </a:ext>
            </a:extLst>
          </p:cNvPr>
          <p:cNvSpPr>
            <a:spLocks noChangeAspect="1"/>
          </p:cNvSpPr>
          <p:nvPr/>
        </p:nvSpPr>
        <p:spPr>
          <a:xfrm>
            <a:off x="965591" y="2399836"/>
            <a:ext cx="108000" cy="108000"/>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D46D1D5-6908-3FFE-64DC-D981A3AA620B}"/>
              </a:ext>
            </a:extLst>
          </p:cNvPr>
          <p:cNvSpPr>
            <a:spLocks noChangeAspect="1"/>
          </p:cNvSpPr>
          <p:nvPr/>
        </p:nvSpPr>
        <p:spPr>
          <a:xfrm>
            <a:off x="879472" y="2905443"/>
            <a:ext cx="108000" cy="108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1">
            <a:extLst>
              <a:ext uri="{FF2B5EF4-FFF2-40B4-BE49-F238E27FC236}">
                <a16:creationId xmlns:a16="http://schemas.microsoft.com/office/drawing/2014/main" id="{0CC8CC0C-5B7C-1128-4F9B-C59502CE1EE7}"/>
              </a:ext>
            </a:extLst>
          </p:cNvPr>
          <p:cNvSpPr/>
          <p:nvPr/>
        </p:nvSpPr>
        <p:spPr>
          <a:xfrm>
            <a:off x="1875039" y="2645727"/>
            <a:ext cx="455807" cy="366627"/>
          </a:xfrm>
          <a:prstGeom prst="rightArrow">
            <a:avLst>
              <a:gd name="adj1" fmla="val 50000"/>
              <a:gd name="adj2" fmla="val 5286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Notched Right Arrow 119">
            <a:extLst>
              <a:ext uri="{FF2B5EF4-FFF2-40B4-BE49-F238E27FC236}">
                <a16:creationId xmlns:a16="http://schemas.microsoft.com/office/drawing/2014/main" id="{F4B51004-48CB-9FBF-FA76-95C7485763E5}"/>
              </a:ext>
            </a:extLst>
          </p:cNvPr>
          <p:cNvSpPr/>
          <p:nvPr/>
        </p:nvSpPr>
        <p:spPr>
          <a:xfrm>
            <a:off x="4110864" y="2719214"/>
            <a:ext cx="888233" cy="4073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Simplify</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F5309A-0418-7842-122D-8A997F79C349}"/>
                  </a:ext>
                </a:extLst>
              </p:cNvPr>
              <p:cNvSpPr txBox="1"/>
              <p:nvPr/>
            </p:nvSpPr>
            <p:spPr>
              <a:xfrm>
                <a:off x="2761124" y="3616107"/>
                <a:ext cx="914400" cy="463348"/>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ℳ</m:t>
                          </m:r>
                        </m:e>
                        <m:sub>
                          <m:r>
                            <a:rPr lang="en-AU" sz="16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8" name="TextBox 7">
                <a:extLst>
                  <a:ext uri="{FF2B5EF4-FFF2-40B4-BE49-F238E27FC236}">
                    <a16:creationId xmlns:a16="http://schemas.microsoft.com/office/drawing/2014/main" id="{4FF5309A-0418-7842-122D-8A997F79C349}"/>
                  </a:ext>
                </a:extLst>
              </p:cNvPr>
              <p:cNvSpPr txBox="1">
                <a:spLocks noRot="1" noChangeAspect="1" noMove="1" noResize="1" noEditPoints="1" noAdjustHandles="1" noChangeArrowheads="1" noChangeShapeType="1" noTextEdit="1"/>
              </p:cNvSpPr>
              <p:nvPr/>
            </p:nvSpPr>
            <p:spPr>
              <a:xfrm>
                <a:off x="2761124" y="3616107"/>
                <a:ext cx="914400" cy="463348"/>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55F7D0-F136-3FF2-A16E-E58E2659D701}"/>
                  </a:ext>
                </a:extLst>
              </p:cNvPr>
              <p:cNvSpPr txBox="1"/>
              <p:nvPr/>
            </p:nvSpPr>
            <p:spPr>
              <a:xfrm>
                <a:off x="876550" y="3634123"/>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ℳ</m:t>
                          </m:r>
                        </m:e>
                        <m:sub>
                          <m:r>
                            <a:rPr lang="en-AU" sz="16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1C55F7D0-F136-3FF2-A16E-E58E2659D701}"/>
                  </a:ext>
                </a:extLst>
              </p:cNvPr>
              <p:cNvSpPr txBox="1">
                <a:spLocks noRot="1" noChangeAspect="1" noMove="1" noResize="1" noEditPoints="1" noAdjustHandles="1" noChangeArrowheads="1" noChangeShapeType="1" noTextEdit="1"/>
              </p:cNvSpPr>
              <p:nvPr/>
            </p:nvSpPr>
            <p:spPr>
              <a:xfrm>
                <a:off x="876550" y="3634123"/>
                <a:ext cx="914400" cy="914400"/>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5305694"/>
      </p:ext>
    </p:extLst>
  </p:cSld>
  <p:clrMapOvr>
    <a:masterClrMapping/>
  </p:clrMapOvr>
  <mc:AlternateContent xmlns:mc="http://schemas.openxmlformats.org/markup-compatibility/2006" xmlns:p14="http://schemas.microsoft.com/office/powerpoint/2010/main">
    <mc:Choice Requires="p14">
      <p:transition spd="slow" p14:dur="2000" advTm="3456"/>
    </mc:Choice>
    <mc:Fallback xmlns="">
      <p:transition spd="slow" advTm="3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300"/>
                                        <p:tgtEl>
                                          <p:spTgt spid="39"/>
                                        </p:tgtEl>
                                      </p:cBhvr>
                                    </p:animEffec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5.55556E-7 1.23457E-6 L 0.00764 -0.05556 " pathEditMode="relative" rAng="0" ptsTypes="AA">
                                      <p:cBhvr>
                                        <p:cTn id="10" dur="1000" fill="hold"/>
                                        <p:tgtEl>
                                          <p:spTgt spid="33"/>
                                        </p:tgtEl>
                                        <p:attrNameLst>
                                          <p:attrName>ppt_x</p:attrName>
                                          <p:attrName>ppt_y</p:attrName>
                                        </p:attrNameLst>
                                      </p:cBhvr>
                                      <p:rCtr x="382" y="-2778"/>
                                    </p:animMotion>
                                  </p:childTnLst>
                                </p:cTn>
                              </p:par>
                            </p:childTnLst>
                          </p:cTn>
                        </p:par>
                        <p:par>
                          <p:cTn id="11" fill="hold">
                            <p:stCondLst>
                              <p:cond delay="1500"/>
                            </p:stCondLst>
                            <p:childTnLst>
                              <p:par>
                                <p:cTn id="12" presetID="6" presetClass="emph" presetSubtype="0" fill="hold" grpId="0" nodeType="afterEffect">
                                  <p:stCondLst>
                                    <p:cond delay="0"/>
                                  </p:stCondLst>
                                  <p:childTnLst>
                                    <p:animScale>
                                      <p:cBhvr>
                                        <p:cTn id="13" dur="200" fill="hold"/>
                                        <p:tgtEl>
                                          <p:spTgt spid="120"/>
                                        </p:tgtEl>
                                      </p:cBhvr>
                                      <p:by x="150000" y="150000"/>
                                    </p:animScale>
                                  </p:childTnLst>
                                </p:cTn>
                              </p:par>
                            </p:childTnLst>
                          </p:cTn>
                        </p:par>
                        <p:par>
                          <p:cTn id="14" fill="hold">
                            <p:stCondLst>
                              <p:cond delay="1700"/>
                            </p:stCondLst>
                            <p:childTnLst>
                              <p:par>
                                <p:cTn id="15" presetID="6" presetClass="emph" presetSubtype="0" fill="hold" grpId="1" nodeType="afterEffect">
                                  <p:stCondLst>
                                    <p:cond delay="0"/>
                                  </p:stCondLst>
                                  <p:childTnLst>
                                    <p:animScale>
                                      <p:cBhvr>
                                        <p:cTn id="16" dur="200" fill="hold"/>
                                        <p:tgtEl>
                                          <p:spTgt spid="120"/>
                                        </p:tgtEl>
                                      </p:cBhvr>
                                      <p:by x="66000" y="66000"/>
                                    </p:animScale>
                                  </p:childTnLst>
                                </p:cTn>
                              </p:par>
                            </p:childTnLst>
                          </p:cTn>
                        </p:par>
                        <p:par>
                          <p:cTn id="17" fill="hold">
                            <p:stCondLst>
                              <p:cond delay="1900"/>
                            </p:stCondLst>
                            <p:childTnLst>
                              <p:par>
                                <p:cTn id="18" presetID="22" presetClass="entr" presetSubtype="8" fill="hold"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left)">
                                      <p:cBhvr>
                                        <p:cTn id="2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9" grpId="0" animBg="1"/>
      <p:bldP spid="120" grpId="0" animBg="1"/>
      <p:bldP spid="12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3701FF9-0D35-9E9C-B778-F42E72E982E1}"/>
              </a:ext>
            </a:extLst>
          </p:cNvPr>
          <p:cNvGrpSpPr/>
          <p:nvPr/>
        </p:nvGrpSpPr>
        <p:grpSpPr>
          <a:xfrm>
            <a:off x="5152823" y="1877075"/>
            <a:ext cx="3441031" cy="2014366"/>
            <a:chOff x="5152823" y="2421357"/>
            <a:chExt cx="3441031" cy="2014366"/>
          </a:xfrm>
        </p:grpSpPr>
        <p:sp>
          <p:nvSpPr>
            <p:cNvPr id="126" name="Rounded Rectangle 125">
              <a:extLst>
                <a:ext uri="{FF2B5EF4-FFF2-40B4-BE49-F238E27FC236}">
                  <a16:creationId xmlns:a16="http://schemas.microsoft.com/office/drawing/2014/main" id="{C1EBA0B0-FA27-E026-DF58-43A5258FC9FB}"/>
                </a:ext>
              </a:extLst>
            </p:cNvPr>
            <p:cNvSpPr/>
            <p:nvPr/>
          </p:nvSpPr>
          <p:spPr>
            <a:xfrm>
              <a:off x="5152823" y="2421357"/>
              <a:ext cx="3441031" cy="201436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D03E4F06-9309-2083-5374-6C249E0AC355}"/>
                </a:ext>
              </a:extLst>
            </p:cNvPr>
            <p:cNvGrpSpPr/>
            <p:nvPr/>
          </p:nvGrpSpPr>
          <p:grpSpPr>
            <a:xfrm>
              <a:off x="5443857" y="3375881"/>
              <a:ext cx="2816841" cy="473116"/>
              <a:chOff x="5443857" y="3375881"/>
              <a:chExt cx="2816841" cy="473116"/>
            </a:xfrm>
          </p:grpSpPr>
          <p:cxnSp>
            <p:nvCxnSpPr>
              <p:cNvPr id="10" name="Straight Arrow Connector 9">
                <a:extLst>
                  <a:ext uri="{FF2B5EF4-FFF2-40B4-BE49-F238E27FC236}">
                    <a16:creationId xmlns:a16="http://schemas.microsoft.com/office/drawing/2014/main" id="{938C80EF-ED0A-67CC-D29A-67EF9C570942}"/>
                  </a:ext>
                </a:extLst>
              </p:cNvPr>
              <p:cNvCxnSpPr>
                <a:cxnSpLocks/>
              </p:cNvCxnSpPr>
              <p:nvPr/>
            </p:nvCxnSpPr>
            <p:spPr>
              <a:xfrm flipV="1">
                <a:off x="5443857" y="3456250"/>
                <a:ext cx="2816841" cy="10066"/>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FA8F22A-AAB2-B285-2FAF-D60A34ED3998}"/>
                  </a:ext>
                </a:extLst>
              </p:cNvPr>
              <p:cNvSpPr>
                <a:spLocks noChangeAspect="1"/>
              </p:cNvSpPr>
              <p:nvPr/>
            </p:nvSpPr>
            <p:spPr>
              <a:xfrm>
                <a:off x="6133026" y="3375881"/>
                <a:ext cx="36000" cy="83954"/>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5CE2D51-434B-97EB-3A15-178C6317EBE4}"/>
                  </a:ext>
                </a:extLst>
              </p:cNvPr>
              <p:cNvSpPr>
                <a:spLocks noChangeAspect="1"/>
              </p:cNvSpPr>
              <p:nvPr/>
            </p:nvSpPr>
            <p:spPr>
              <a:xfrm>
                <a:off x="7680879" y="3375881"/>
                <a:ext cx="36000" cy="83954"/>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CB74EC-FB0E-DE27-4067-1C65F3B448B7}"/>
                  </a:ext>
                </a:extLst>
              </p:cNvPr>
              <p:cNvSpPr txBox="1"/>
              <p:nvPr/>
            </p:nvSpPr>
            <p:spPr>
              <a:xfrm>
                <a:off x="6006343" y="3435542"/>
                <a:ext cx="283593" cy="413455"/>
              </a:xfrm>
              <a:prstGeom prst="rect">
                <a:avLst/>
              </a:prstGeom>
            </p:spPr>
            <p:txBody>
              <a:bodyPr wrap="none" rtlCol="0">
                <a:normAutofit/>
              </a:bodyPr>
              <a:lstStyle/>
              <a:p>
                <a:pPr algn="ctr"/>
                <a:r>
                  <a:rPr lang="en-US" sz="1200" dirty="0">
                    <a:solidFill>
                      <a:schemeClr val="accent5">
                        <a:lumMod val="75000"/>
                      </a:schemeClr>
                    </a:solidFill>
                  </a:rPr>
                  <a:t>1</a:t>
                </a:r>
                <a:endParaRPr lang="en-US" sz="800" dirty="0">
                  <a:solidFill>
                    <a:schemeClr val="accent5">
                      <a:lumMod val="75000"/>
                    </a:schemeClr>
                  </a:solidFill>
                </a:endParaRPr>
              </a:p>
            </p:txBody>
          </p:sp>
          <p:sp>
            <p:nvSpPr>
              <p:cNvPr id="14" name="TextBox 13">
                <a:extLst>
                  <a:ext uri="{FF2B5EF4-FFF2-40B4-BE49-F238E27FC236}">
                    <a16:creationId xmlns:a16="http://schemas.microsoft.com/office/drawing/2014/main" id="{25C7D0CE-86E0-6D2F-2950-14D4934EC7A3}"/>
                  </a:ext>
                </a:extLst>
              </p:cNvPr>
              <p:cNvSpPr txBox="1"/>
              <p:nvPr/>
            </p:nvSpPr>
            <p:spPr>
              <a:xfrm>
                <a:off x="7420773" y="3438298"/>
                <a:ext cx="556212" cy="310561"/>
              </a:xfrm>
              <a:prstGeom prst="rect">
                <a:avLst/>
              </a:prstGeom>
            </p:spPr>
            <p:txBody>
              <a:bodyPr wrap="none" rtlCol="0">
                <a:normAutofit/>
              </a:bodyPr>
              <a:lstStyle/>
              <a:p>
                <a:pPr algn="ctr"/>
                <a:r>
                  <a:rPr lang="en-US" sz="1200" dirty="0">
                    <a:solidFill>
                      <a:schemeClr val="accent5">
                        <a:lumMod val="75000"/>
                      </a:schemeClr>
                    </a:solidFill>
                  </a:rPr>
                  <a:t>0</a:t>
                </a:r>
                <a:endParaRPr lang="en-US" sz="800" dirty="0">
                  <a:solidFill>
                    <a:schemeClr val="accent5">
                      <a:lumMod val="75000"/>
                    </a:schemeClr>
                  </a:solidFill>
                </a:endParaRPr>
              </a:p>
            </p:txBody>
          </p:sp>
          <p:grpSp>
            <p:nvGrpSpPr>
              <p:cNvPr id="15" name="Group 14">
                <a:extLst>
                  <a:ext uri="{FF2B5EF4-FFF2-40B4-BE49-F238E27FC236}">
                    <a16:creationId xmlns:a16="http://schemas.microsoft.com/office/drawing/2014/main" id="{50479670-2207-0D66-A912-EC6164A4A990}"/>
                  </a:ext>
                </a:extLst>
              </p:cNvPr>
              <p:cNvGrpSpPr/>
              <p:nvPr/>
            </p:nvGrpSpPr>
            <p:grpSpPr>
              <a:xfrm>
                <a:off x="5741080" y="3557579"/>
                <a:ext cx="188400" cy="36000"/>
                <a:chOff x="7434470" y="1800103"/>
                <a:chExt cx="188400" cy="36000"/>
              </a:xfrm>
            </p:grpSpPr>
            <p:sp>
              <p:nvSpPr>
                <p:cNvPr id="16" name="Oval 15">
                  <a:extLst>
                    <a:ext uri="{FF2B5EF4-FFF2-40B4-BE49-F238E27FC236}">
                      <a16:creationId xmlns:a16="http://schemas.microsoft.com/office/drawing/2014/main" id="{E85B662B-03A6-5F81-CB6A-09E47727827D}"/>
                    </a:ext>
                  </a:extLst>
                </p:cNvPr>
                <p:cNvSpPr>
                  <a:spLocks noChangeAspect="1"/>
                </p:cNvSpPr>
                <p:nvPr/>
              </p:nvSpPr>
              <p:spPr>
                <a:xfrm>
                  <a:off x="74344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B7E9577-217C-E1D0-9E22-99E133410CE1}"/>
                    </a:ext>
                  </a:extLst>
                </p:cNvPr>
                <p:cNvSpPr>
                  <a:spLocks noChangeAspect="1"/>
                </p:cNvSpPr>
                <p:nvPr/>
              </p:nvSpPr>
              <p:spPr>
                <a:xfrm>
                  <a:off x="75106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54CBFF8-C87A-C4E8-FA88-3111FB008D61}"/>
                    </a:ext>
                  </a:extLst>
                </p:cNvPr>
                <p:cNvSpPr>
                  <a:spLocks noChangeAspect="1"/>
                </p:cNvSpPr>
                <p:nvPr/>
              </p:nvSpPr>
              <p:spPr>
                <a:xfrm>
                  <a:off x="75868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22</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Simplifying Resampling</a:t>
            </a:r>
          </a:p>
        </p:txBody>
      </p:sp>
      <p:sp>
        <p:nvSpPr>
          <p:cNvPr id="7" name="TextBox 6">
            <a:extLst>
              <a:ext uri="{FF2B5EF4-FFF2-40B4-BE49-F238E27FC236}">
                <a16:creationId xmlns:a16="http://schemas.microsoft.com/office/drawing/2014/main" id="{CE9BE542-038A-6158-3AC1-24D7D98A347B}"/>
              </a:ext>
            </a:extLst>
          </p:cNvPr>
          <p:cNvSpPr txBox="1"/>
          <p:nvPr/>
        </p:nvSpPr>
        <p:spPr>
          <a:xfrm>
            <a:off x="4697554" y="4522588"/>
            <a:ext cx="0" cy="0"/>
          </a:xfrm>
          <a:prstGeom prst="rect">
            <a:avLst/>
          </a:prstGeom>
        </p:spPr>
        <p:txBody>
          <a:bodyPr wrap="none" rtlCol="0">
            <a:normAutofit fontScale="25000" lnSpcReduction="20000"/>
          </a:bodyPr>
          <a:lstStyle/>
          <a:p>
            <a:pPr algn="l"/>
            <a:endParaRPr lang="en-US" dirty="0"/>
          </a:p>
        </p:txBody>
      </p:sp>
      <p:sp>
        <p:nvSpPr>
          <p:cNvPr id="121" name="Rounded Rectangle 120">
            <a:extLst>
              <a:ext uri="{FF2B5EF4-FFF2-40B4-BE49-F238E27FC236}">
                <a16:creationId xmlns:a16="http://schemas.microsoft.com/office/drawing/2014/main" id="{9F2EF6C7-5B40-1FBA-7A92-BF48506A59F0}"/>
              </a:ext>
            </a:extLst>
          </p:cNvPr>
          <p:cNvSpPr/>
          <p:nvPr/>
        </p:nvSpPr>
        <p:spPr>
          <a:xfrm>
            <a:off x="529273" y="1851365"/>
            <a:ext cx="3441031" cy="201436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71866F-2827-88CE-63F7-ABF6E35C6857}"/>
              </a:ext>
            </a:extLst>
          </p:cNvPr>
          <p:cNvSpPr txBox="1"/>
          <p:nvPr/>
        </p:nvSpPr>
        <p:spPr>
          <a:xfrm>
            <a:off x="3594504" y="4150336"/>
            <a:ext cx="0" cy="0"/>
          </a:xfrm>
          <a:prstGeom prst="rect">
            <a:avLst/>
          </a:prstGeom>
        </p:spPr>
        <p:txBody>
          <a:bodyPr wrap="none" rtlCol="0">
            <a:normAutofit fontScale="25000" lnSpcReduction="20000"/>
          </a:bodyPr>
          <a:lstStyle/>
          <a:p>
            <a:pPr algn="l"/>
            <a:endParaRPr lang="en-US" dirty="0"/>
          </a:p>
        </p:txBody>
      </p:sp>
      <p:sp>
        <p:nvSpPr>
          <p:cNvPr id="29" name="TextBox 28">
            <a:extLst>
              <a:ext uri="{FF2B5EF4-FFF2-40B4-BE49-F238E27FC236}">
                <a16:creationId xmlns:a16="http://schemas.microsoft.com/office/drawing/2014/main" id="{8D491AE9-4198-32AC-9354-8BFE453F85AB}"/>
              </a:ext>
            </a:extLst>
          </p:cNvPr>
          <p:cNvSpPr txBox="1"/>
          <p:nvPr/>
        </p:nvSpPr>
        <p:spPr>
          <a:xfrm>
            <a:off x="2027065" y="4001895"/>
            <a:ext cx="0" cy="0"/>
          </a:xfrm>
          <a:prstGeom prst="rect">
            <a:avLst/>
          </a:prstGeom>
        </p:spPr>
        <p:txBody>
          <a:bodyPr wrap="none" rtlCol="0">
            <a:normAutofit fontScale="25000" lnSpcReduction="20000"/>
          </a:bodyPr>
          <a:lstStyle/>
          <a:p>
            <a:pPr algn="l"/>
            <a:endParaRPr lang="en-US" dirty="0"/>
          </a:p>
        </p:txBody>
      </p:sp>
      <p:sp>
        <p:nvSpPr>
          <p:cNvPr id="30" name="TextBox 29">
            <a:extLst>
              <a:ext uri="{FF2B5EF4-FFF2-40B4-BE49-F238E27FC236}">
                <a16:creationId xmlns:a16="http://schemas.microsoft.com/office/drawing/2014/main" id="{F78F871F-252C-992F-DD0D-968343288B1D}"/>
              </a:ext>
            </a:extLst>
          </p:cNvPr>
          <p:cNvSpPr txBox="1"/>
          <p:nvPr/>
        </p:nvSpPr>
        <p:spPr>
          <a:xfrm>
            <a:off x="2373340" y="3974557"/>
            <a:ext cx="0" cy="0"/>
          </a:xfrm>
          <a:prstGeom prst="rect">
            <a:avLst/>
          </a:prstGeom>
        </p:spPr>
        <p:txBody>
          <a:bodyPr wrap="none" rtlCol="0">
            <a:normAutofit fontScale="25000" lnSpcReduction="20000"/>
          </a:bodyPr>
          <a:lstStyle/>
          <a:p>
            <a:pPr algn="l"/>
            <a:endParaRPr lang="en-US" dirty="0"/>
          </a:p>
        </p:txBody>
      </p:sp>
      <p:pic>
        <p:nvPicPr>
          <p:cNvPr id="31" name="Picture 30">
            <a:extLst>
              <a:ext uri="{FF2B5EF4-FFF2-40B4-BE49-F238E27FC236}">
                <a16:creationId xmlns:a16="http://schemas.microsoft.com/office/drawing/2014/main" id="{66BDCFD3-794A-DB7A-2DF6-9AFA98F0FE76}"/>
              </a:ext>
            </a:extLst>
          </p:cNvPr>
          <p:cNvPicPr>
            <a:picLocks noChangeAspect="1"/>
          </p:cNvPicPr>
          <p:nvPr/>
        </p:nvPicPr>
        <p:blipFill>
          <a:blip r:embed="rId3"/>
          <a:stretch>
            <a:fillRect/>
          </a:stretch>
        </p:blipFill>
        <p:spPr>
          <a:xfrm>
            <a:off x="2900306" y="1980213"/>
            <a:ext cx="649046" cy="1697659"/>
          </a:xfrm>
          <a:prstGeom prst="rect">
            <a:avLst/>
          </a:prstGeom>
        </p:spPr>
      </p:pic>
      <p:sp>
        <p:nvSpPr>
          <p:cNvPr id="32" name="5-point Star 31">
            <a:extLst>
              <a:ext uri="{FF2B5EF4-FFF2-40B4-BE49-F238E27FC236}">
                <a16:creationId xmlns:a16="http://schemas.microsoft.com/office/drawing/2014/main" id="{A90DEE7F-D49F-2E65-8F08-9FD2010D7FEB}"/>
              </a:ext>
            </a:extLst>
          </p:cNvPr>
          <p:cNvSpPr>
            <a:spLocks noChangeAspect="1"/>
          </p:cNvSpPr>
          <p:nvPr/>
        </p:nvSpPr>
        <p:spPr>
          <a:xfrm>
            <a:off x="2905791" y="2329162"/>
            <a:ext cx="197272" cy="180000"/>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Graphic 42">
            <a:extLst>
              <a:ext uri="{FF2B5EF4-FFF2-40B4-BE49-F238E27FC236}">
                <a16:creationId xmlns:a16="http://schemas.microsoft.com/office/drawing/2014/main" id="{8E67DFF4-6EA5-59C0-34D0-094E4B467A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661" y="2004448"/>
            <a:ext cx="1002178" cy="1732401"/>
          </a:xfrm>
          <a:prstGeom prst="rect">
            <a:avLst/>
          </a:prstGeom>
        </p:spPr>
      </p:pic>
      <p:sp>
        <p:nvSpPr>
          <p:cNvPr id="37" name="Oval 36">
            <a:extLst>
              <a:ext uri="{FF2B5EF4-FFF2-40B4-BE49-F238E27FC236}">
                <a16:creationId xmlns:a16="http://schemas.microsoft.com/office/drawing/2014/main" id="{FF4A4599-4C4D-224B-D21E-63F232B08D18}"/>
              </a:ext>
            </a:extLst>
          </p:cNvPr>
          <p:cNvSpPr>
            <a:spLocks noChangeAspect="1"/>
          </p:cNvSpPr>
          <p:nvPr/>
        </p:nvSpPr>
        <p:spPr>
          <a:xfrm>
            <a:off x="965591" y="2399837"/>
            <a:ext cx="108000" cy="108000"/>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D46D1D5-6908-3FFE-64DC-D981A3AA620B}"/>
              </a:ext>
            </a:extLst>
          </p:cNvPr>
          <p:cNvSpPr>
            <a:spLocks noChangeAspect="1"/>
          </p:cNvSpPr>
          <p:nvPr/>
        </p:nvSpPr>
        <p:spPr>
          <a:xfrm>
            <a:off x="879472" y="2905444"/>
            <a:ext cx="108000" cy="108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1">
            <a:extLst>
              <a:ext uri="{FF2B5EF4-FFF2-40B4-BE49-F238E27FC236}">
                <a16:creationId xmlns:a16="http://schemas.microsoft.com/office/drawing/2014/main" id="{0CC8CC0C-5B7C-1128-4F9B-C59502CE1EE7}"/>
              </a:ext>
            </a:extLst>
          </p:cNvPr>
          <p:cNvSpPr/>
          <p:nvPr/>
        </p:nvSpPr>
        <p:spPr>
          <a:xfrm rot="10800000">
            <a:off x="1875039" y="2645728"/>
            <a:ext cx="455807" cy="366627"/>
          </a:xfrm>
          <a:prstGeom prst="rightArrow">
            <a:avLst>
              <a:gd name="adj1" fmla="val 50000"/>
              <a:gd name="adj2" fmla="val 52867"/>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arr2">
            <a:extLst>
              <a:ext uri="{FF2B5EF4-FFF2-40B4-BE49-F238E27FC236}">
                <a16:creationId xmlns:a16="http://schemas.microsoft.com/office/drawing/2014/main" id="{62636AC1-3F9A-99EA-C15F-6F1CD7F7958E}"/>
              </a:ext>
            </a:extLst>
          </p:cNvPr>
          <p:cNvCxnSpPr>
            <a:cxnSpLocks/>
          </p:cNvCxnSpPr>
          <p:nvPr/>
        </p:nvCxnSpPr>
        <p:spPr>
          <a:xfrm rot="5400000" flipH="1">
            <a:off x="6921890" y="2153907"/>
            <a:ext cx="10526" cy="1546049"/>
          </a:xfrm>
          <a:prstGeom prst="curvedConnector3">
            <a:avLst>
              <a:gd name="adj1" fmla="val -2171765"/>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0" name="Notched Right Arrow 119">
            <a:extLst>
              <a:ext uri="{FF2B5EF4-FFF2-40B4-BE49-F238E27FC236}">
                <a16:creationId xmlns:a16="http://schemas.microsoft.com/office/drawing/2014/main" id="{F4B51004-48CB-9FBF-FA76-95C7485763E5}"/>
              </a:ext>
            </a:extLst>
          </p:cNvPr>
          <p:cNvSpPr/>
          <p:nvPr/>
        </p:nvSpPr>
        <p:spPr>
          <a:xfrm>
            <a:off x="4110864" y="2719215"/>
            <a:ext cx="888233" cy="4073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Simplify</a:t>
            </a:r>
          </a:p>
        </p:txBody>
      </p:sp>
      <p:sp>
        <p:nvSpPr>
          <p:cNvPr id="8" name="5-point Star 7">
            <a:extLst>
              <a:ext uri="{FF2B5EF4-FFF2-40B4-BE49-F238E27FC236}">
                <a16:creationId xmlns:a16="http://schemas.microsoft.com/office/drawing/2014/main" id="{39AE5EAD-0AF8-7E4B-3101-F901567FEBF2}"/>
              </a:ext>
            </a:extLst>
          </p:cNvPr>
          <p:cNvSpPr>
            <a:spLocks noChangeAspect="1"/>
          </p:cNvSpPr>
          <p:nvPr/>
        </p:nvSpPr>
        <p:spPr>
          <a:xfrm>
            <a:off x="2568959" y="2617878"/>
            <a:ext cx="197272" cy="180000"/>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arr1">
            <a:extLst>
              <a:ext uri="{FF2B5EF4-FFF2-40B4-BE49-F238E27FC236}">
                <a16:creationId xmlns:a16="http://schemas.microsoft.com/office/drawing/2014/main" id="{311BEEB5-0A4E-621F-1179-DE3BAAE19049}"/>
              </a:ext>
            </a:extLst>
          </p:cNvPr>
          <p:cNvCxnSpPr>
            <a:cxnSpLocks/>
          </p:cNvCxnSpPr>
          <p:nvPr/>
        </p:nvCxnSpPr>
        <p:spPr>
          <a:xfrm rot="16200000" flipH="1">
            <a:off x="6921289" y="2123086"/>
            <a:ext cx="10526" cy="1546049"/>
          </a:xfrm>
          <a:prstGeom prst="curvedConnector3">
            <a:avLst>
              <a:gd name="adj1" fmla="val -2171765"/>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682971"/>
      </p:ext>
    </p:extLst>
  </p:cSld>
  <p:clrMapOvr>
    <a:masterClrMapping/>
  </p:clrMapOvr>
  <mc:AlternateContent xmlns:mc="http://schemas.openxmlformats.org/markup-compatibility/2006" xmlns:p14="http://schemas.microsoft.com/office/powerpoint/2010/main">
    <mc:Choice Requires="p14">
      <p:transition spd="slow" p14:dur="2000" advTm="3503"/>
    </mc:Choice>
    <mc:Fallback xmlns="">
      <p:transition spd="slow" advTm="3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300"/>
                                        <p:tgtEl>
                                          <p:spTgt spid="39"/>
                                        </p:tgtEl>
                                      </p:cBhvr>
                                    </p:animEffect>
                                  </p:childTnLst>
                                </p:cTn>
                              </p:par>
                            </p:childTnLst>
                          </p:cTn>
                        </p:par>
                        <p:par>
                          <p:cTn id="8" fill="hold">
                            <p:stCondLst>
                              <p:cond delay="300"/>
                            </p:stCondLst>
                            <p:childTnLst>
                              <p:par>
                                <p:cTn id="9" presetID="0" presetClass="path" presetSubtype="0" accel="50000" decel="50000" fill="hold" grpId="0" nodeType="afterEffect">
                                  <p:stCondLst>
                                    <p:cond delay="0"/>
                                  </p:stCondLst>
                                  <p:childTnLst>
                                    <p:animMotion origin="layout" path="M -3.33333E-6 1.35802E-6 L -3.33333E-6 -0.04105 " pathEditMode="relative" rAng="0" ptsTypes="AA">
                                      <p:cBhvr>
                                        <p:cTn id="10" dur="1000" fill="hold"/>
                                        <p:tgtEl>
                                          <p:spTgt spid="38"/>
                                        </p:tgtEl>
                                        <p:attrNameLst>
                                          <p:attrName>ppt_x</p:attrName>
                                          <p:attrName>ppt_y</p:attrName>
                                        </p:attrNameLst>
                                      </p:cBhvr>
                                      <p:rCtr x="0" y="-2068"/>
                                    </p:animMotion>
                                  </p:childTnLst>
                                </p:cTn>
                              </p:par>
                            </p:childTnLst>
                          </p:cTn>
                        </p:par>
                        <p:par>
                          <p:cTn id="11" fill="hold">
                            <p:stCondLst>
                              <p:cond delay="1300"/>
                            </p:stCondLst>
                            <p:childTnLst>
                              <p:par>
                                <p:cTn id="12" presetID="6" presetClass="emph" presetSubtype="0" fill="hold" grpId="0" nodeType="afterEffect">
                                  <p:stCondLst>
                                    <p:cond delay="0"/>
                                  </p:stCondLst>
                                  <p:childTnLst>
                                    <p:animScale>
                                      <p:cBhvr>
                                        <p:cTn id="13" dur="200" fill="hold"/>
                                        <p:tgtEl>
                                          <p:spTgt spid="120"/>
                                        </p:tgtEl>
                                      </p:cBhvr>
                                      <p:by x="150000" y="150000"/>
                                    </p:animScale>
                                  </p:childTnLst>
                                </p:cTn>
                              </p:par>
                            </p:childTnLst>
                          </p:cTn>
                        </p:par>
                        <p:par>
                          <p:cTn id="14" fill="hold">
                            <p:stCondLst>
                              <p:cond delay="1500"/>
                            </p:stCondLst>
                            <p:childTnLst>
                              <p:par>
                                <p:cTn id="15" presetID="6" presetClass="emph" presetSubtype="0" fill="hold" grpId="1" nodeType="afterEffect">
                                  <p:stCondLst>
                                    <p:cond delay="0"/>
                                  </p:stCondLst>
                                  <p:childTnLst>
                                    <p:animScale>
                                      <p:cBhvr>
                                        <p:cTn id="16" dur="200" fill="hold"/>
                                        <p:tgtEl>
                                          <p:spTgt spid="120"/>
                                        </p:tgtEl>
                                      </p:cBhvr>
                                      <p:by x="66000" y="66000"/>
                                    </p:animScale>
                                  </p:childTnLst>
                                </p:cTn>
                              </p:par>
                            </p:childTnLst>
                          </p:cTn>
                        </p:par>
                        <p:par>
                          <p:cTn id="17" fill="hold">
                            <p:stCondLst>
                              <p:cond delay="1700"/>
                            </p:stCondLst>
                            <p:childTnLst>
                              <p:par>
                                <p:cTn id="18" presetID="22" presetClass="entr" presetSubtype="2" fill="hold" nodeType="after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wipe(right)">
                                      <p:cBhvr>
                                        <p:cTn id="2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120" grpId="0" animBg="1"/>
      <p:bldP spid="12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36655CF-ABEA-23C3-266D-1CAA7539CB53}"/>
              </a:ext>
            </a:extLst>
          </p:cNvPr>
          <p:cNvGrpSpPr/>
          <p:nvPr/>
        </p:nvGrpSpPr>
        <p:grpSpPr>
          <a:xfrm>
            <a:off x="5152823" y="1877574"/>
            <a:ext cx="3441031" cy="2014366"/>
            <a:chOff x="5152823" y="2421357"/>
            <a:chExt cx="3441031" cy="2014366"/>
          </a:xfrm>
        </p:grpSpPr>
        <p:sp>
          <p:nvSpPr>
            <p:cNvPr id="13" name="Rounded Rectangle 12">
              <a:extLst>
                <a:ext uri="{FF2B5EF4-FFF2-40B4-BE49-F238E27FC236}">
                  <a16:creationId xmlns:a16="http://schemas.microsoft.com/office/drawing/2014/main" id="{D48DC30E-D4F0-6BBC-7C99-E608824EEF7B}"/>
                </a:ext>
              </a:extLst>
            </p:cNvPr>
            <p:cNvSpPr/>
            <p:nvPr/>
          </p:nvSpPr>
          <p:spPr>
            <a:xfrm>
              <a:off x="5152823" y="2421357"/>
              <a:ext cx="3441031" cy="201436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E5A83C64-9139-0E35-5C97-4078F1C96CA4}"/>
                </a:ext>
              </a:extLst>
            </p:cNvPr>
            <p:cNvGrpSpPr/>
            <p:nvPr/>
          </p:nvGrpSpPr>
          <p:grpSpPr>
            <a:xfrm>
              <a:off x="5443857" y="3375881"/>
              <a:ext cx="2816841" cy="473116"/>
              <a:chOff x="5443857" y="3375881"/>
              <a:chExt cx="2816841" cy="473116"/>
            </a:xfrm>
          </p:grpSpPr>
          <p:cxnSp>
            <p:nvCxnSpPr>
              <p:cNvPr id="15" name="Straight Arrow Connector 14">
                <a:extLst>
                  <a:ext uri="{FF2B5EF4-FFF2-40B4-BE49-F238E27FC236}">
                    <a16:creationId xmlns:a16="http://schemas.microsoft.com/office/drawing/2014/main" id="{3A309067-65C3-9E4F-4EAB-94637124F206}"/>
                  </a:ext>
                </a:extLst>
              </p:cNvPr>
              <p:cNvCxnSpPr>
                <a:cxnSpLocks/>
              </p:cNvCxnSpPr>
              <p:nvPr/>
            </p:nvCxnSpPr>
            <p:spPr>
              <a:xfrm flipV="1">
                <a:off x="5443857" y="3456250"/>
                <a:ext cx="2816841" cy="10066"/>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3C20FFF-6FF3-5D6B-9EF8-7F593D2221E7}"/>
                  </a:ext>
                </a:extLst>
              </p:cNvPr>
              <p:cNvSpPr>
                <a:spLocks noChangeAspect="1"/>
              </p:cNvSpPr>
              <p:nvPr/>
            </p:nvSpPr>
            <p:spPr>
              <a:xfrm>
                <a:off x="6133026" y="3375881"/>
                <a:ext cx="36000" cy="83954"/>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C2E159-8A9F-CEF2-8FC0-6E5646005AEB}"/>
                  </a:ext>
                </a:extLst>
              </p:cNvPr>
              <p:cNvSpPr>
                <a:spLocks noChangeAspect="1"/>
              </p:cNvSpPr>
              <p:nvPr/>
            </p:nvSpPr>
            <p:spPr>
              <a:xfrm>
                <a:off x="7680879" y="3375881"/>
                <a:ext cx="36000" cy="83954"/>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A1E16A9-0713-4C30-AEA5-6C400DC0F8C6}"/>
                  </a:ext>
                </a:extLst>
              </p:cNvPr>
              <p:cNvSpPr txBox="1"/>
              <p:nvPr/>
            </p:nvSpPr>
            <p:spPr>
              <a:xfrm>
                <a:off x="6006343" y="3435542"/>
                <a:ext cx="283593" cy="413455"/>
              </a:xfrm>
              <a:prstGeom prst="rect">
                <a:avLst/>
              </a:prstGeom>
            </p:spPr>
            <p:txBody>
              <a:bodyPr wrap="none" rtlCol="0">
                <a:normAutofit/>
              </a:bodyPr>
              <a:lstStyle/>
              <a:p>
                <a:pPr algn="ctr"/>
                <a:r>
                  <a:rPr lang="en-US" sz="1200" dirty="0">
                    <a:solidFill>
                      <a:schemeClr val="accent5">
                        <a:lumMod val="75000"/>
                      </a:schemeClr>
                    </a:solidFill>
                  </a:rPr>
                  <a:t>1</a:t>
                </a:r>
                <a:endParaRPr lang="en-US" sz="800" dirty="0">
                  <a:solidFill>
                    <a:schemeClr val="accent5">
                      <a:lumMod val="75000"/>
                    </a:schemeClr>
                  </a:solidFill>
                </a:endParaRPr>
              </a:p>
            </p:txBody>
          </p:sp>
          <p:sp>
            <p:nvSpPr>
              <p:cNvPr id="19" name="TextBox 18">
                <a:extLst>
                  <a:ext uri="{FF2B5EF4-FFF2-40B4-BE49-F238E27FC236}">
                    <a16:creationId xmlns:a16="http://schemas.microsoft.com/office/drawing/2014/main" id="{1DDC2952-EA3E-FA3A-151C-65EDB234207E}"/>
                  </a:ext>
                </a:extLst>
              </p:cNvPr>
              <p:cNvSpPr txBox="1"/>
              <p:nvPr/>
            </p:nvSpPr>
            <p:spPr>
              <a:xfrm>
                <a:off x="7420773" y="3438298"/>
                <a:ext cx="556212" cy="310561"/>
              </a:xfrm>
              <a:prstGeom prst="rect">
                <a:avLst/>
              </a:prstGeom>
            </p:spPr>
            <p:txBody>
              <a:bodyPr wrap="none" rtlCol="0">
                <a:normAutofit/>
              </a:bodyPr>
              <a:lstStyle/>
              <a:p>
                <a:pPr algn="ctr"/>
                <a:r>
                  <a:rPr lang="en-US" sz="1200" dirty="0">
                    <a:solidFill>
                      <a:schemeClr val="accent5">
                        <a:lumMod val="75000"/>
                      </a:schemeClr>
                    </a:solidFill>
                  </a:rPr>
                  <a:t>0</a:t>
                </a:r>
                <a:endParaRPr lang="en-US" sz="800" dirty="0">
                  <a:solidFill>
                    <a:schemeClr val="accent5">
                      <a:lumMod val="75000"/>
                    </a:schemeClr>
                  </a:solidFill>
                </a:endParaRPr>
              </a:p>
            </p:txBody>
          </p:sp>
          <p:grpSp>
            <p:nvGrpSpPr>
              <p:cNvPr id="20" name="Group 19">
                <a:extLst>
                  <a:ext uri="{FF2B5EF4-FFF2-40B4-BE49-F238E27FC236}">
                    <a16:creationId xmlns:a16="http://schemas.microsoft.com/office/drawing/2014/main" id="{08F4EB5B-1E3A-B9B1-F215-96740A039292}"/>
                  </a:ext>
                </a:extLst>
              </p:cNvPr>
              <p:cNvGrpSpPr/>
              <p:nvPr/>
            </p:nvGrpSpPr>
            <p:grpSpPr>
              <a:xfrm>
                <a:off x="5741080" y="3557579"/>
                <a:ext cx="188400" cy="36000"/>
                <a:chOff x="7434470" y="1800103"/>
                <a:chExt cx="188400" cy="36000"/>
              </a:xfrm>
            </p:grpSpPr>
            <p:sp>
              <p:nvSpPr>
                <p:cNvPr id="21" name="Oval 20">
                  <a:extLst>
                    <a:ext uri="{FF2B5EF4-FFF2-40B4-BE49-F238E27FC236}">
                      <a16:creationId xmlns:a16="http://schemas.microsoft.com/office/drawing/2014/main" id="{4A751A3C-7CE4-8AE4-90D3-2C48D799C8A7}"/>
                    </a:ext>
                  </a:extLst>
                </p:cNvPr>
                <p:cNvSpPr>
                  <a:spLocks noChangeAspect="1"/>
                </p:cNvSpPr>
                <p:nvPr/>
              </p:nvSpPr>
              <p:spPr>
                <a:xfrm>
                  <a:off x="74344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CD73A0E-C9B1-61DA-2089-BEEC0CC60F16}"/>
                    </a:ext>
                  </a:extLst>
                </p:cNvPr>
                <p:cNvSpPr>
                  <a:spLocks noChangeAspect="1"/>
                </p:cNvSpPr>
                <p:nvPr/>
              </p:nvSpPr>
              <p:spPr>
                <a:xfrm>
                  <a:off x="75106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44DA644-5BED-F5AA-C03F-BB865D7092C3}"/>
                    </a:ext>
                  </a:extLst>
                </p:cNvPr>
                <p:cNvSpPr>
                  <a:spLocks noChangeAspect="1"/>
                </p:cNvSpPr>
                <p:nvPr/>
              </p:nvSpPr>
              <p:spPr>
                <a:xfrm>
                  <a:off x="7586870" y="1800103"/>
                  <a:ext cx="36000" cy="36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23</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The Success of Repaint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Simplifying Resampling</a:t>
            </a:r>
          </a:p>
        </p:txBody>
      </p:sp>
      <p:sp>
        <p:nvSpPr>
          <p:cNvPr id="121" name="Rounded Rectangle 120">
            <a:extLst>
              <a:ext uri="{FF2B5EF4-FFF2-40B4-BE49-F238E27FC236}">
                <a16:creationId xmlns:a16="http://schemas.microsoft.com/office/drawing/2014/main" id="{9F2EF6C7-5B40-1FBA-7A92-BF48506A59F0}"/>
              </a:ext>
            </a:extLst>
          </p:cNvPr>
          <p:cNvSpPr/>
          <p:nvPr/>
        </p:nvSpPr>
        <p:spPr>
          <a:xfrm>
            <a:off x="529273" y="1851864"/>
            <a:ext cx="3441031" cy="201436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271866F-2827-88CE-63F7-ABF6E35C6857}"/>
              </a:ext>
            </a:extLst>
          </p:cNvPr>
          <p:cNvSpPr txBox="1"/>
          <p:nvPr/>
        </p:nvSpPr>
        <p:spPr>
          <a:xfrm>
            <a:off x="3594504" y="4150835"/>
            <a:ext cx="0" cy="0"/>
          </a:xfrm>
          <a:prstGeom prst="rect">
            <a:avLst/>
          </a:prstGeom>
        </p:spPr>
        <p:txBody>
          <a:bodyPr wrap="none" rtlCol="0">
            <a:normAutofit fontScale="25000" lnSpcReduction="20000"/>
          </a:bodyPr>
          <a:lstStyle/>
          <a:p>
            <a:pPr algn="l"/>
            <a:endParaRPr lang="en-US" dirty="0"/>
          </a:p>
        </p:txBody>
      </p:sp>
      <p:sp>
        <p:nvSpPr>
          <p:cNvPr id="29" name="TextBox 28">
            <a:extLst>
              <a:ext uri="{FF2B5EF4-FFF2-40B4-BE49-F238E27FC236}">
                <a16:creationId xmlns:a16="http://schemas.microsoft.com/office/drawing/2014/main" id="{8D491AE9-4198-32AC-9354-8BFE453F85AB}"/>
              </a:ext>
            </a:extLst>
          </p:cNvPr>
          <p:cNvSpPr txBox="1"/>
          <p:nvPr/>
        </p:nvSpPr>
        <p:spPr>
          <a:xfrm>
            <a:off x="2027065" y="4002394"/>
            <a:ext cx="0" cy="0"/>
          </a:xfrm>
          <a:prstGeom prst="rect">
            <a:avLst/>
          </a:prstGeom>
        </p:spPr>
        <p:txBody>
          <a:bodyPr wrap="none" rtlCol="0">
            <a:normAutofit fontScale="25000" lnSpcReduction="20000"/>
          </a:bodyPr>
          <a:lstStyle/>
          <a:p>
            <a:pPr algn="l"/>
            <a:endParaRPr lang="en-US" dirty="0"/>
          </a:p>
        </p:txBody>
      </p:sp>
      <p:sp>
        <p:nvSpPr>
          <p:cNvPr id="30" name="TextBox 29">
            <a:extLst>
              <a:ext uri="{FF2B5EF4-FFF2-40B4-BE49-F238E27FC236}">
                <a16:creationId xmlns:a16="http://schemas.microsoft.com/office/drawing/2014/main" id="{F78F871F-252C-992F-DD0D-968343288B1D}"/>
              </a:ext>
            </a:extLst>
          </p:cNvPr>
          <p:cNvSpPr txBox="1"/>
          <p:nvPr/>
        </p:nvSpPr>
        <p:spPr>
          <a:xfrm>
            <a:off x="2373340" y="3975056"/>
            <a:ext cx="0" cy="0"/>
          </a:xfrm>
          <a:prstGeom prst="rect">
            <a:avLst/>
          </a:prstGeom>
        </p:spPr>
        <p:txBody>
          <a:bodyPr wrap="none" rtlCol="0">
            <a:normAutofit fontScale="25000" lnSpcReduction="20000"/>
          </a:bodyPr>
          <a:lstStyle/>
          <a:p>
            <a:pPr algn="l"/>
            <a:endParaRPr lang="en-US" dirty="0"/>
          </a:p>
        </p:txBody>
      </p:sp>
      <p:pic>
        <p:nvPicPr>
          <p:cNvPr id="31" name="Picture 30">
            <a:extLst>
              <a:ext uri="{FF2B5EF4-FFF2-40B4-BE49-F238E27FC236}">
                <a16:creationId xmlns:a16="http://schemas.microsoft.com/office/drawing/2014/main" id="{66BDCFD3-794A-DB7A-2DF6-9AFA98F0FE76}"/>
              </a:ext>
            </a:extLst>
          </p:cNvPr>
          <p:cNvPicPr>
            <a:picLocks noChangeAspect="1"/>
          </p:cNvPicPr>
          <p:nvPr/>
        </p:nvPicPr>
        <p:blipFill>
          <a:blip r:embed="rId3"/>
          <a:stretch>
            <a:fillRect/>
          </a:stretch>
        </p:blipFill>
        <p:spPr>
          <a:xfrm>
            <a:off x="2900306" y="1980712"/>
            <a:ext cx="649046" cy="1697659"/>
          </a:xfrm>
          <a:prstGeom prst="rect">
            <a:avLst/>
          </a:prstGeom>
        </p:spPr>
      </p:pic>
      <p:sp>
        <p:nvSpPr>
          <p:cNvPr id="32" name="5-point Star 31">
            <a:extLst>
              <a:ext uri="{FF2B5EF4-FFF2-40B4-BE49-F238E27FC236}">
                <a16:creationId xmlns:a16="http://schemas.microsoft.com/office/drawing/2014/main" id="{A90DEE7F-D49F-2E65-8F08-9FD2010D7FEB}"/>
              </a:ext>
            </a:extLst>
          </p:cNvPr>
          <p:cNvSpPr>
            <a:spLocks noChangeAspect="1"/>
          </p:cNvSpPr>
          <p:nvPr/>
        </p:nvSpPr>
        <p:spPr>
          <a:xfrm>
            <a:off x="2905791" y="2329661"/>
            <a:ext cx="197272" cy="180000"/>
          </a:xfrm>
          <a:prstGeom prst="star5">
            <a:avLst/>
          </a:prstGeom>
          <a:solidFill>
            <a:srgbClr val="00B0F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Graphic 42">
            <a:extLst>
              <a:ext uri="{FF2B5EF4-FFF2-40B4-BE49-F238E27FC236}">
                <a16:creationId xmlns:a16="http://schemas.microsoft.com/office/drawing/2014/main" id="{8E67DFF4-6EA5-59C0-34D0-094E4B467A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661" y="2004947"/>
            <a:ext cx="1002178" cy="1732401"/>
          </a:xfrm>
          <a:prstGeom prst="rect">
            <a:avLst/>
          </a:prstGeom>
        </p:spPr>
      </p:pic>
      <p:sp>
        <p:nvSpPr>
          <p:cNvPr id="37" name="Oval 36">
            <a:extLst>
              <a:ext uri="{FF2B5EF4-FFF2-40B4-BE49-F238E27FC236}">
                <a16:creationId xmlns:a16="http://schemas.microsoft.com/office/drawing/2014/main" id="{FF4A4599-4C4D-224B-D21E-63F232B08D18}"/>
              </a:ext>
            </a:extLst>
          </p:cNvPr>
          <p:cNvSpPr>
            <a:spLocks noChangeAspect="1"/>
          </p:cNvSpPr>
          <p:nvPr/>
        </p:nvSpPr>
        <p:spPr>
          <a:xfrm>
            <a:off x="965591" y="2400336"/>
            <a:ext cx="108000" cy="108000"/>
          </a:xfrm>
          <a:prstGeom prst="ellipse">
            <a:avLst/>
          </a:prstGeom>
          <a:solidFill>
            <a:srgbClr val="00B0F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Notched Right Arrow 119">
            <a:extLst>
              <a:ext uri="{FF2B5EF4-FFF2-40B4-BE49-F238E27FC236}">
                <a16:creationId xmlns:a16="http://schemas.microsoft.com/office/drawing/2014/main" id="{F4B51004-48CB-9FBF-FA76-95C7485763E5}"/>
              </a:ext>
            </a:extLst>
          </p:cNvPr>
          <p:cNvSpPr/>
          <p:nvPr/>
        </p:nvSpPr>
        <p:spPr>
          <a:xfrm>
            <a:off x="4110864" y="2719714"/>
            <a:ext cx="888233" cy="407303"/>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Simplify</a:t>
            </a:r>
          </a:p>
        </p:txBody>
      </p:sp>
      <p:sp>
        <p:nvSpPr>
          <p:cNvPr id="8" name="5-point Star 7">
            <a:extLst>
              <a:ext uri="{FF2B5EF4-FFF2-40B4-BE49-F238E27FC236}">
                <a16:creationId xmlns:a16="http://schemas.microsoft.com/office/drawing/2014/main" id="{39AE5EAD-0AF8-7E4B-3101-F901567FEBF2}"/>
              </a:ext>
            </a:extLst>
          </p:cNvPr>
          <p:cNvSpPr>
            <a:spLocks noChangeAspect="1"/>
          </p:cNvSpPr>
          <p:nvPr/>
        </p:nvSpPr>
        <p:spPr>
          <a:xfrm>
            <a:off x="2568959" y="2618377"/>
            <a:ext cx="197272" cy="180000"/>
          </a:xfrm>
          <a:prstGeom prst="star5">
            <a:avLst/>
          </a:prstGeom>
          <a:solidFill>
            <a:srgbClr val="FF0000"/>
          </a:solid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4107704-8F6B-A0BB-154B-30045A49B88E}"/>
              </a:ext>
            </a:extLst>
          </p:cNvPr>
          <p:cNvSpPr>
            <a:spLocks noChangeAspect="1"/>
          </p:cNvSpPr>
          <p:nvPr/>
        </p:nvSpPr>
        <p:spPr>
          <a:xfrm>
            <a:off x="879472" y="2694352"/>
            <a:ext cx="108000" cy="108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1">
            <a:extLst>
              <a:ext uri="{FF2B5EF4-FFF2-40B4-BE49-F238E27FC236}">
                <a16:creationId xmlns:a16="http://schemas.microsoft.com/office/drawing/2014/main" id="{4CE58E9C-11EF-1AF4-D45D-15120EF86ED6}"/>
              </a:ext>
            </a:extLst>
          </p:cNvPr>
          <p:cNvSpPr/>
          <p:nvPr/>
        </p:nvSpPr>
        <p:spPr>
          <a:xfrm>
            <a:off x="1875039" y="2646227"/>
            <a:ext cx="455807" cy="366627"/>
          </a:xfrm>
          <a:prstGeom prst="rightArrow">
            <a:avLst>
              <a:gd name="adj1" fmla="val 50000"/>
              <a:gd name="adj2" fmla="val 52867"/>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arr3">
            <a:extLst>
              <a:ext uri="{FF2B5EF4-FFF2-40B4-BE49-F238E27FC236}">
                <a16:creationId xmlns:a16="http://schemas.microsoft.com/office/drawing/2014/main" id="{6E01CB06-4FF8-B9B6-6ACF-7DCCBCB698AF}"/>
              </a:ext>
            </a:extLst>
          </p:cNvPr>
          <p:cNvCxnSpPr>
            <a:cxnSpLocks/>
          </p:cNvCxnSpPr>
          <p:nvPr/>
        </p:nvCxnSpPr>
        <p:spPr>
          <a:xfrm rot="16200000" flipH="1">
            <a:off x="6918573" y="2127403"/>
            <a:ext cx="10526" cy="1546049"/>
          </a:xfrm>
          <a:prstGeom prst="curvedConnector3">
            <a:avLst>
              <a:gd name="adj1" fmla="val -3786177"/>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arr2">
            <a:extLst>
              <a:ext uri="{FF2B5EF4-FFF2-40B4-BE49-F238E27FC236}">
                <a16:creationId xmlns:a16="http://schemas.microsoft.com/office/drawing/2014/main" id="{5A1744B5-AC05-D138-BD8D-1E300F39EB38}"/>
              </a:ext>
            </a:extLst>
          </p:cNvPr>
          <p:cNvCxnSpPr>
            <a:cxnSpLocks/>
          </p:cNvCxnSpPr>
          <p:nvPr/>
        </p:nvCxnSpPr>
        <p:spPr>
          <a:xfrm rot="5400000" flipH="1">
            <a:off x="6921890" y="2154406"/>
            <a:ext cx="10526" cy="1546049"/>
          </a:xfrm>
          <a:prstGeom prst="curvedConnector3">
            <a:avLst>
              <a:gd name="adj1" fmla="val -2171765"/>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arr1">
            <a:extLst>
              <a:ext uri="{FF2B5EF4-FFF2-40B4-BE49-F238E27FC236}">
                <a16:creationId xmlns:a16="http://schemas.microsoft.com/office/drawing/2014/main" id="{DD01D184-F653-153A-3DB4-B8F7FD4C5353}"/>
              </a:ext>
            </a:extLst>
          </p:cNvPr>
          <p:cNvCxnSpPr>
            <a:cxnSpLocks/>
          </p:cNvCxnSpPr>
          <p:nvPr/>
        </p:nvCxnSpPr>
        <p:spPr>
          <a:xfrm rot="16200000" flipH="1">
            <a:off x="6921289" y="2123585"/>
            <a:ext cx="10526" cy="1546049"/>
          </a:xfrm>
          <a:prstGeom prst="curvedConnector3">
            <a:avLst>
              <a:gd name="adj1" fmla="val -2171765"/>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920127"/>
      </p:ext>
    </p:extLst>
  </p:cSld>
  <p:clrMapOvr>
    <a:masterClrMapping/>
  </p:clrMapOvr>
  <mc:AlternateContent xmlns:mc="http://schemas.openxmlformats.org/markup-compatibility/2006" xmlns:p14="http://schemas.microsoft.com/office/powerpoint/2010/main">
    <mc:Choice Requires="p14">
      <p:transition spd="slow" p14:dur="2000" advTm="10068"/>
    </mc:Choice>
    <mc:Fallback xmlns="">
      <p:transition spd="slow" advTm="10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300"/>
                                        <p:tgtEl>
                                          <p:spTgt spid="10"/>
                                        </p:tgtEl>
                                      </p:cBhvr>
                                    </p:animEffect>
                                  </p:childTnLst>
                                </p:cTn>
                              </p:par>
                            </p:childTnLst>
                          </p:cTn>
                        </p:par>
                        <p:par>
                          <p:cTn id="8" fill="hold">
                            <p:stCondLst>
                              <p:cond delay="300"/>
                            </p:stCondLst>
                            <p:childTnLst>
                              <p:par>
                                <p:cTn id="9" presetID="0" presetClass="path" presetSubtype="0" accel="50000" decel="50000" fill="hold" grpId="0" nodeType="afterEffect">
                                  <p:stCondLst>
                                    <p:cond delay="0"/>
                                  </p:stCondLst>
                                  <p:childTnLst>
                                    <p:animMotion origin="layout" path="M 3.33333E-6 -3.20988E-6 L 0.03055 -0.02654 " pathEditMode="relative" rAng="0" ptsTypes="AA">
                                      <p:cBhvr>
                                        <p:cTn id="10" dur="1000" fill="hold"/>
                                        <p:tgtEl>
                                          <p:spTgt spid="8"/>
                                        </p:tgtEl>
                                        <p:attrNameLst>
                                          <p:attrName>ppt_x</p:attrName>
                                          <p:attrName>ppt_y</p:attrName>
                                        </p:attrNameLst>
                                      </p:cBhvr>
                                      <p:rCtr x="1528" y="-1327"/>
                                    </p:animMotion>
                                  </p:childTnLst>
                                </p:cTn>
                              </p:par>
                            </p:childTnLst>
                          </p:cTn>
                        </p:par>
                        <p:par>
                          <p:cTn id="11" fill="hold">
                            <p:stCondLst>
                              <p:cond delay="1300"/>
                            </p:stCondLst>
                            <p:childTnLst>
                              <p:par>
                                <p:cTn id="12" presetID="6" presetClass="emph" presetSubtype="0" fill="hold" grpId="0" nodeType="afterEffect">
                                  <p:stCondLst>
                                    <p:cond delay="0"/>
                                  </p:stCondLst>
                                  <p:childTnLst>
                                    <p:animScale>
                                      <p:cBhvr>
                                        <p:cTn id="13" dur="200" fill="hold"/>
                                        <p:tgtEl>
                                          <p:spTgt spid="120"/>
                                        </p:tgtEl>
                                      </p:cBhvr>
                                      <p:by x="150000" y="150000"/>
                                    </p:animScale>
                                  </p:childTnLst>
                                </p:cTn>
                              </p:par>
                            </p:childTnLst>
                          </p:cTn>
                        </p:par>
                        <p:par>
                          <p:cTn id="14" fill="hold">
                            <p:stCondLst>
                              <p:cond delay="1500"/>
                            </p:stCondLst>
                            <p:childTnLst>
                              <p:par>
                                <p:cTn id="15" presetID="6" presetClass="emph" presetSubtype="0" fill="hold" grpId="1" nodeType="afterEffect">
                                  <p:stCondLst>
                                    <p:cond delay="0"/>
                                  </p:stCondLst>
                                  <p:childTnLst>
                                    <p:animScale>
                                      <p:cBhvr>
                                        <p:cTn id="16" dur="200" fill="hold"/>
                                        <p:tgtEl>
                                          <p:spTgt spid="120"/>
                                        </p:tgtEl>
                                      </p:cBhvr>
                                      <p:by x="66000" y="66000"/>
                                    </p:animScale>
                                  </p:childTnLst>
                                </p:cTn>
                              </p:par>
                            </p:childTnLst>
                          </p:cTn>
                        </p:par>
                        <p:par>
                          <p:cTn id="17" fill="hold">
                            <p:stCondLst>
                              <p:cond delay="1700"/>
                            </p:stCondLst>
                            <p:childTnLst>
                              <p:par>
                                <p:cTn id="18" presetID="2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8"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axis">
            <a:extLst>
              <a:ext uri="{FF2B5EF4-FFF2-40B4-BE49-F238E27FC236}">
                <a16:creationId xmlns:a16="http://schemas.microsoft.com/office/drawing/2014/main" id="{2C5BDEBF-7B15-DCBA-C68C-6930939C979E}"/>
              </a:ext>
            </a:extLst>
          </p:cNvPr>
          <p:cNvGrpSpPr/>
          <p:nvPr/>
        </p:nvGrpSpPr>
        <p:grpSpPr>
          <a:xfrm>
            <a:off x="725444" y="2719768"/>
            <a:ext cx="7772400" cy="361506"/>
            <a:chOff x="725444" y="3405250"/>
            <a:chExt cx="7772400" cy="361506"/>
          </a:xfrm>
        </p:grpSpPr>
        <p:pic>
          <p:nvPicPr>
            <p:cNvPr id="69" name="Picture 68">
              <a:extLst>
                <a:ext uri="{FF2B5EF4-FFF2-40B4-BE49-F238E27FC236}">
                  <a16:creationId xmlns:a16="http://schemas.microsoft.com/office/drawing/2014/main" id="{C8424E4E-F05B-DC6C-1BD7-E63A728918A6}"/>
                </a:ext>
              </a:extLst>
            </p:cNvPr>
            <p:cNvPicPr>
              <a:picLocks noChangeAspect="1"/>
            </p:cNvPicPr>
            <p:nvPr/>
          </p:nvPicPr>
          <p:blipFill>
            <a:blip r:embed="rId4"/>
            <a:stretch>
              <a:fillRect/>
            </a:stretch>
          </p:blipFill>
          <p:spPr>
            <a:xfrm>
              <a:off x="725444" y="3405250"/>
              <a:ext cx="7772400" cy="361506"/>
            </a:xfrm>
            <a:prstGeom prst="rect">
              <a:avLst/>
            </a:prstGeom>
          </p:spPr>
        </p:pic>
        <p:grpSp>
          <p:nvGrpSpPr>
            <p:cNvPr id="76" name="points" hidden="1">
              <a:extLst>
                <a:ext uri="{FF2B5EF4-FFF2-40B4-BE49-F238E27FC236}">
                  <a16:creationId xmlns:a16="http://schemas.microsoft.com/office/drawing/2014/main" id="{93ADF2BC-D786-2992-E86C-F72998E4020F}"/>
                </a:ext>
              </a:extLst>
            </p:cNvPr>
            <p:cNvGrpSpPr/>
            <p:nvPr/>
          </p:nvGrpSpPr>
          <p:grpSpPr>
            <a:xfrm>
              <a:off x="989379" y="3518448"/>
              <a:ext cx="7284496" cy="42486"/>
              <a:chOff x="989379" y="3518448"/>
              <a:chExt cx="7284496" cy="42486"/>
            </a:xfrm>
          </p:grpSpPr>
          <p:sp>
            <p:nvSpPr>
              <p:cNvPr id="70" name="Rectangle 69">
                <a:extLst>
                  <a:ext uri="{FF2B5EF4-FFF2-40B4-BE49-F238E27FC236}">
                    <a16:creationId xmlns:a16="http://schemas.microsoft.com/office/drawing/2014/main" id="{FB674E16-38FC-9DD4-2DD6-47C033243BD5}"/>
                  </a:ext>
                </a:extLst>
              </p:cNvPr>
              <p:cNvSpPr/>
              <p:nvPr/>
            </p:nvSpPr>
            <p:spPr>
              <a:xfrm>
                <a:off x="2408268" y="3524934"/>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C49CC46-8E24-D848-B7B7-126A285D785D}"/>
                  </a:ext>
                </a:extLst>
              </p:cNvPr>
              <p:cNvSpPr/>
              <p:nvPr/>
            </p:nvSpPr>
            <p:spPr>
              <a:xfrm>
                <a:off x="6256347" y="3521691"/>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CAAE356-13CB-1005-2B18-82A0E16EFA93}"/>
                  </a:ext>
                </a:extLst>
              </p:cNvPr>
              <p:cNvSpPr/>
              <p:nvPr/>
            </p:nvSpPr>
            <p:spPr>
              <a:xfrm>
                <a:off x="4967168" y="3518448"/>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A68959-55A7-C401-D56B-39E563E927FE}"/>
                  </a:ext>
                </a:extLst>
              </p:cNvPr>
              <p:cNvSpPr/>
              <p:nvPr/>
            </p:nvSpPr>
            <p:spPr>
              <a:xfrm>
                <a:off x="3684475" y="3521691"/>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7A485C7-4040-0920-B7C9-E6790FBEB4BD}"/>
                  </a:ext>
                </a:extLst>
              </p:cNvPr>
              <p:cNvSpPr/>
              <p:nvPr/>
            </p:nvSpPr>
            <p:spPr>
              <a:xfrm>
                <a:off x="989379" y="3521790"/>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CFA0196-4ABD-6A5D-24F9-781B9B43A7B5}"/>
                  </a:ext>
                </a:extLst>
              </p:cNvPr>
              <p:cNvSpPr/>
              <p:nvPr/>
            </p:nvSpPr>
            <p:spPr>
              <a:xfrm>
                <a:off x="8165875" y="3521180"/>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lvl="1"/>
            <a:endParaRPr lang="en-US" dirty="0"/>
          </a:p>
          <a:p>
            <a:pPr marL="342900" lvl="1" indent="0">
              <a:buNone/>
            </a:pPr>
            <a:endParaRPr lang="en-US" dirty="0"/>
          </a:p>
          <a:p>
            <a:pPr lvl="1"/>
            <a:endParaRPr lang="en-US" dirty="0"/>
          </a:p>
          <a:p>
            <a:pPr lvl="1"/>
            <a:endParaRPr lang="en-US" dirty="0"/>
          </a:p>
          <a:p>
            <a:pPr marL="342900" lvl="1" indent="0">
              <a:buNone/>
            </a:pPr>
            <a:endParaRPr lang="en-US" dirty="0"/>
          </a:p>
          <a:p>
            <a:pPr marL="342900" lvl="1" indent="0">
              <a:buNone/>
            </a:pPr>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24</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Method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The Born of Our Method</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sp>
        <p:nvSpPr>
          <p:cNvPr id="130" name="title">
            <a:extLst>
              <a:ext uri="{FF2B5EF4-FFF2-40B4-BE49-F238E27FC236}">
                <a16:creationId xmlns:a16="http://schemas.microsoft.com/office/drawing/2014/main" id="{BE6D1C6D-CC6F-9996-9A29-9150F9665C80}"/>
              </a:ext>
            </a:extLst>
          </p:cNvPr>
          <p:cNvSpPr txBox="1"/>
          <p:nvPr/>
        </p:nvSpPr>
        <p:spPr>
          <a:xfrm>
            <a:off x="3717471" y="1616682"/>
            <a:ext cx="1709057" cy="526261"/>
          </a:xfrm>
          <a:prstGeom prst="rect">
            <a:avLst/>
          </a:prstGeom>
        </p:spPr>
        <p:txBody>
          <a:bodyPr wrap="none" rtlCol="0">
            <a:normAutofit/>
          </a:bodyPr>
          <a:lstStyle/>
          <a:p>
            <a:pPr algn="ctr"/>
            <a:r>
              <a:rPr lang="en-US" sz="2800" b="1" dirty="0">
                <a:solidFill>
                  <a:schemeClr val="accent5">
                    <a:lumMod val="75000"/>
                  </a:schemeClr>
                </a:solidFill>
              </a:rPr>
              <a:t>Repaint</a:t>
            </a:r>
            <a:endParaRPr lang="en-US" b="1" dirty="0">
              <a:solidFill>
                <a:schemeClr val="accent5">
                  <a:lumMod val="75000"/>
                </a:schemeClr>
              </a:solidFill>
            </a:endParaRPr>
          </a:p>
        </p:txBody>
      </p:sp>
      <p:cxnSp>
        <p:nvCxnSpPr>
          <p:cNvPr id="78" name="s5">
            <a:extLst>
              <a:ext uri="{FF2B5EF4-FFF2-40B4-BE49-F238E27FC236}">
                <a16:creationId xmlns:a16="http://schemas.microsoft.com/office/drawing/2014/main" id="{73BED2D9-1D60-7AB8-02F4-4FF62477280D}"/>
              </a:ext>
            </a:extLst>
          </p:cNvPr>
          <p:cNvCxnSpPr>
            <a:cxnSpLocks/>
            <a:stCxn id="70" idx="0"/>
            <a:endCxn id="73" idx="0"/>
          </p:cNvCxnSpPr>
          <p:nvPr/>
        </p:nvCxnSpPr>
        <p:spPr>
          <a:xfrm rot="5400000" flipH="1" flipV="1">
            <a:off x="3098750" y="2181972"/>
            <a:ext cx="3243" cy="1276207"/>
          </a:xfrm>
          <a:prstGeom prst="curvedConnector3">
            <a:avLst>
              <a:gd name="adj1" fmla="val 1837274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4">
            <a:extLst>
              <a:ext uri="{FF2B5EF4-FFF2-40B4-BE49-F238E27FC236}">
                <a16:creationId xmlns:a16="http://schemas.microsoft.com/office/drawing/2014/main" id="{FCD14686-5772-EDAC-C4C9-0745BCA8627E}"/>
              </a:ext>
            </a:extLst>
          </p:cNvPr>
          <p:cNvCxnSpPr>
            <a:cxnSpLocks/>
            <a:stCxn id="73" idx="2"/>
            <a:endCxn id="70" idx="2"/>
          </p:cNvCxnSpPr>
          <p:nvPr/>
        </p:nvCxnSpPr>
        <p:spPr>
          <a:xfrm rot="5400000">
            <a:off x="3098751" y="2217971"/>
            <a:ext cx="3243" cy="1276207"/>
          </a:xfrm>
          <a:prstGeom prst="curvedConnector3">
            <a:avLst>
              <a:gd name="adj1" fmla="val 13445267"/>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3">
            <a:extLst>
              <a:ext uri="{FF2B5EF4-FFF2-40B4-BE49-F238E27FC236}">
                <a16:creationId xmlns:a16="http://schemas.microsoft.com/office/drawing/2014/main" id="{C74542DA-6287-3703-E938-8964B2C9A06D}"/>
              </a:ext>
            </a:extLst>
          </p:cNvPr>
          <p:cNvCxnSpPr>
            <a:cxnSpLocks/>
            <a:stCxn id="70" idx="0"/>
            <a:endCxn id="73" idx="0"/>
          </p:cNvCxnSpPr>
          <p:nvPr/>
        </p:nvCxnSpPr>
        <p:spPr>
          <a:xfrm rot="5400000" flipH="1" flipV="1">
            <a:off x="3098750" y="2181972"/>
            <a:ext cx="3243" cy="1276207"/>
          </a:xfrm>
          <a:prstGeom prst="curvedConnector3">
            <a:avLst>
              <a:gd name="adj1" fmla="val 13171508"/>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2">
            <a:extLst>
              <a:ext uri="{FF2B5EF4-FFF2-40B4-BE49-F238E27FC236}">
                <a16:creationId xmlns:a16="http://schemas.microsoft.com/office/drawing/2014/main" id="{2A7C17BD-F9C6-D30E-CEFA-B148004B744B}"/>
              </a:ext>
            </a:extLst>
          </p:cNvPr>
          <p:cNvCxnSpPr>
            <a:cxnSpLocks/>
            <a:stCxn id="73" idx="2"/>
            <a:endCxn id="70" idx="2"/>
          </p:cNvCxnSpPr>
          <p:nvPr/>
        </p:nvCxnSpPr>
        <p:spPr>
          <a:xfrm rot="5400000">
            <a:off x="3098751" y="2217971"/>
            <a:ext cx="3243" cy="1276207"/>
          </a:xfrm>
          <a:prstGeom prst="curvedConnector3">
            <a:avLst>
              <a:gd name="adj1" fmla="val 7149029"/>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1">
            <a:extLst>
              <a:ext uri="{FF2B5EF4-FFF2-40B4-BE49-F238E27FC236}">
                <a16:creationId xmlns:a16="http://schemas.microsoft.com/office/drawing/2014/main" id="{E64C8222-1346-1CE8-0CB7-A0070553B7A3}"/>
              </a:ext>
            </a:extLst>
          </p:cNvPr>
          <p:cNvCxnSpPr>
            <a:cxnSpLocks/>
            <a:stCxn id="70" idx="0"/>
            <a:endCxn id="73" idx="0"/>
          </p:cNvCxnSpPr>
          <p:nvPr/>
        </p:nvCxnSpPr>
        <p:spPr>
          <a:xfrm rot="5400000" flipH="1" flipV="1">
            <a:off x="3098750" y="2181972"/>
            <a:ext cx="3243" cy="1276207"/>
          </a:xfrm>
          <a:prstGeom prst="curvedConnector3">
            <a:avLst>
              <a:gd name="adj1" fmla="val 7149029"/>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5">
            <a:extLst>
              <a:ext uri="{FF2B5EF4-FFF2-40B4-BE49-F238E27FC236}">
                <a16:creationId xmlns:a16="http://schemas.microsoft.com/office/drawing/2014/main" id="{5764D3B0-2FC7-5F36-730F-134504447295}"/>
              </a:ext>
            </a:extLst>
          </p:cNvPr>
          <p:cNvCxnSpPr>
            <a:cxnSpLocks/>
          </p:cNvCxnSpPr>
          <p:nvPr/>
        </p:nvCxnSpPr>
        <p:spPr>
          <a:xfrm rot="5400000" flipH="1" flipV="1">
            <a:off x="4381443" y="2189137"/>
            <a:ext cx="3243" cy="1276207"/>
          </a:xfrm>
          <a:prstGeom prst="curvedConnector3">
            <a:avLst>
              <a:gd name="adj1" fmla="val 1837274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4">
            <a:extLst>
              <a:ext uri="{FF2B5EF4-FFF2-40B4-BE49-F238E27FC236}">
                <a16:creationId xmlns:a16="http://schemas.microsoft.com/office/drawing/2014/main" id="{5746C191-9D8B-0FDA-246E-B30EE5C17184}"/>
              </a:ext>
            </a:extLst>
          </p:cNvPr>
          <p:cNvCxnSpPr>
            <a:cxnSpLocks/>
          </p:cNvCxnSpPr>
          <p:nvPr/>
        </p:nvCxnSpPr>
        <p:spPr>
          <a:xfrm rot="5400000">
            <a:off x="4381444" y="2225136"/>
            <a:ext cx="3243" cy="1276207"/>
          </a:xfrm>
          <a:prstGeom prst="curvedConnector3">
            <a:avLst>
              <a:gd name="adj1" fmla="val 13445267"/>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3">
            <a:extLst>
              <a:ext uri="{FF2B5EF4-FFF2-40B4-BE49-F238E27FC236}">
                <a16:creationId xmlns:a16="http://schemas.microsoft.com/office/drawing/2014/main" id="{520A2FA8-21B3-B371-EDFC-22A445AA2F9F}"/>
              </a:ext>
            </a:extLst>
          </p:cNvPr>
          <p:cNvCxnSpPr>
            <a:cxnSpLocks/>
          </p:cNvCxnSpPr>
          <p:nvPr/>
        </p:nvCxnSpPr>
        <p:spPr>
          <a:xfrm rot="5400000" flipH="1" flipV="1">
            <a:off x="4381443" y="2189137"/>
            <a:ext cx="3243" cy="1276207"/>
          </a:xfrm>
          <a:prstGeom prst="curvedConnector3">
            <a:avLst>
              <a:gd name="adj1" fmla="val 13171508"/>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2">
            <a:extLst>
              <a:ext uri="{FF2B5EF4-FFF2-40B4-BE49-F238E27FC236}">
                <a16:creationId xmlns:a16="http://schemas.microsoft.com/office/drawing/2014/main" id="{CCA69D30-3189-83B9-1FE1-8330A815B97B}"/>
              </a:ext>
            </a:extLst>
          </p:cNvPr>
          <p:cNvCxnSpPr>
            <a:cxnSpLocks/>
          </p:cNvCxnSpPr>
          <p:nvPr/>
        </p:nvCxnSpPr>
        <p:spPr>
          <a:xfrm rot="5400000">
            <a:off x="4381444" y="2225136"/>
            <a:ext cx="3243" cy="1276207"/>
          </a:xfrm>
          <a:prstGeom prst="curvedConnector3">
            <a:avLst>
              <a:gd name="adj1" fmla="val 7149029"/>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1">
            <a:extLst>
              <a:ext uri="{FF2B5EF4-FFF2-40B4-BE49-F238E27FC236}">
                <a16:creationId xmlns:a16="http://schemas.microsoft.com/office/drawing/2014/main" id="{C06F1150-267F-94D5-2750-D1E669E6FD7B}"/>
              </a:ext>
            </a:extLst>
          </p:cNvPr>
          <p:cNvCxnSpPr>
            <a:cxnSpLocks/>
          </p:cNvCxnSpPr>
          <p:nvPr/>
        </p:nvCxnSpPr>
        <p:spPr>
          <a:xfrm rot="5400000" flipH="1" flipV="1">
            <a:off x="4381443" y="2189137"/>
            <a:ext cx="3243" cy="1276207"/>
          </a:xfrm>
          <a:prstGeom prst="curvedConnector3">
            <a:avLst>
              <a:gd name="adj1" fmla="val 7149029"/>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5">
            <a:extLst>
              <a:ext uri="{FF2B5EF4-FFF2-40B4-BE49-F238E27FC236}">
                <a16:creationId xmlns:a16="http://schemas.microsoft.com/office/drawing/2014/main" id="{29C46FD9-CF52-155E-DC71-971FEE7BD987}"/>
              </a:ext>
            </a:extLst>
          </p:cNvPr>
          <p:cNvCxnSpPr>
            <a:cxnSpLocks/>
          </p:cNvCxnSpPr>
          <p:nvPr/>
        </p:nvCxnSpPr>
        <p:spPr>
          <a:xfrm rot="5400000" flipH="1" flipV="1">
            <a:off x="5672659" y="2183378"/>
            <a:ext cx="3243" cy="1276207"/>
          </a:xfrm>
          <a:prstGeom prst="curvedConnector3">
            <a:avLst>
              <a:gd name="adj1" fmla="val 1837274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4">
            <a:extLst>
              <a:ext uri="{FF2B5EF4-FFF2-40B4-BE49-F238E27FC236}">
                <a16:creationId xmlns:a16="http://schemas.microsoft.com/office/drawing/2014/main" id="{49BDABD9-8DC2-8836-008D-33E01DF487D5}"/>
              </a:ext>
            </a:extLst>
          </p:cNvPr>
          <p:cNvCxnSpPr>
            <a:cxnSpLocks/>
          </p:cNvCxnSpPr>
          <p:nvPr/>
        </p:nvCxnSpPr>
        <p:spPr>
          <a:xfrm rot="5400000">
            <a:off x="5672660" y="2219377"/>
            <a:ext cx="3243" cy="1276207"/>
          </a:xfrm>
          <a:prstGeom prst="curvedConnector3">
            <a:avLst>
              <a:gd name="adj1" fmla="val 13445267"/>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3">
            <a:extLst>
              <a:ext uri="{FF2B5EF4-FFF2-40B4-BE49-F238E27FC236}">
                <a16:creationId xmlns:a16="http://schemas.microsoft.com/office/drawing/2014/main" id="{635CFF2F-62D6-88AD-F6F9-418554F4D613}"/>
              </a:ext>
            </a:extLst>
          </p:cNvPr>
          <p:cNvCxnSpPr>
            <a:cxnSpLocks/>
          </p:cNvCxnSpPr>
          <p:nvPr/>
        </p:nvCxnSpPr>
        <p:spPr>
          <a:xfrm rot="5400000" flipH="1" flipV="1">
            <a:off x="5672659" y="2183378"/>
            <a:ext cx="3243" cy="1276207"/>
          </a:xfrm>
          <a:prstGeom prst="curvedConnector3">
            <a:avLst>
              <a:gd name="adj1" fmla="val 13171508"/>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2">
            <a:extLst>
              <a:ext uri="{FF2B5EF4-FFF2-40B4-BE49-F238E27FC236}">
                <a16:creationId xmlns:a16="http://schemas.microsoft.com/office/drawing/2014/main" id="{AA8B8E72-BFD4-369C-25D7-1E304EE2081D}"/>
              </a:ext>
            </a:extLst>
          </p:cNvPr>
          <p:cNvCxnSpPr>
            <a:cxnSpLocks/>
          </p:cNvCxnSpPr>
          <p:nvPr/>
        </p:nvCxnSpPr>
        <p:spPr>
          <a:xfrm rot="5400000">
            <a:off x="5672660" y="2219377"/>
            <a:ext cx="3243" cy="1276207"/>
          </a:xfrm>
          <a:prstGeom prst="curvedConnector3">
            <a:avLst>
              <a:gd name="adj1" fmla="val 7149029"/>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1">
            <a:extLst>
              <a:ext uri="{FF2B5EF4-FFF2-40B4-BE49-F238E27FC236}">
                <a16:creationId xmlns:a16="http://schemas.microsoft.com/office/drawing/2014/main" id="{027B9AC3-31A5-B055-830F-DEE8CD491650}"/>
              </a:ext>
            </a:extLst>
          </p:cNvPr>
          <p:cNvCxnSpPr>
            <a:cxnSpLocks/>
          </p:cNvCxnSpPr>
          <p:nvPr/>
        </p:nvCxnSpPr>
        <p:spPr>
          <a:xfrm rot="5400000" flipH="1" flipV="1">
            <a:off x="5672659" y="2183378"/>
            <a:ext cx="3243" cy="1276207"/>
          </a:xfrm>
          <a:prstGeom prst="curvedConnector3">
            <a:avLst>
              <a:gd name="adj1" fmla="val 7149029"/>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1">
            <a:extLst>
              <a:ext uri="{FF2B5EF4-FFF2-40B4-BE49-F238E27FC236}">
                <a16:creationId xmlns:a16="http://schemas.microsoft.com/office/drawing/2014/main" id="{79445D1A-58B2-B097-1F41-4A5295B20076}"/>
              </a:ext>
            </a:extLst>
          </p:cNvPr>
          <p:cNvCxnSpPr>
            <a:cxnSpLocks/>
            <a:stCxn id="71" idx="0"/>
          </p:cNvCxnSpPr>
          <p:nvPr/>
        </p:nvCxnSpPr>
        <p:spPr>
          <a:xfrm rot="5400000" flipH="1" flipV="1">
            <a:off x="6508565" y="2225515"/>
            <a:ext cx="412477" cy="808913"/>
          </a:xfrm>
          <a:prstGeom prst="curvedConnector2">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1">
            <a:extLst>
              <a:ext uri="{FF2B5EF4-FFF2-40B4-BE49-F238E27FC236}">
                <a16:creationId xmlns:a16="http://schemas.microsoft.com/office/drawing/2014/main" id="{62394D78-E4EB-8ADA-F6CE-BF3F6C4C1A38}"/>
              </a:ext>
            </a:extLst>
          </p:cNvPr>
          <p:cNvCxnSpPr>
            <a:cxnSpLocks/>
            <a:endCxn id="70" idx="0"/>
          </p:cNvCxnSpPr>
          <p:nvPr/>
        </p:nvCxnSpPr>
        <p:spPr>
          <a:xfrm>
            <a:off x="1820254" y="2423732"/>
            <a:ext cx="642014" cy="415720"/>
          </a:xfrm>
          <a:prstGeom prst="curvedConnector2">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DC3B626-CB12-86E5-D6B4-3BC504F20996}"/>
              </a:ext>
            </a:extLst>
          </p:cNvPr>
          <p:cNvSpPr txBox="1"/>
          <p:nvPr/>
        </p:nvSpPr>
        <p:spPr>
          <a:xfrm>
            <a:off x="3016469" y="4014952"/>
            <a:ext cx="0" cy="0"/>
          </a:xfrm>
          <a:prstGeom prst="rect">
            <a:avLst/>
          </a:prstGeom>
        </p:spPr>
        <p:txBody>
          <a:bodyPr wrap="none" rtlCol="0">
            <a:normAutofit fontScale="25000" lnSpcReduction="20000"/>
          </a:bodyPr>
          <a:lstStyle/>
          <a:p>
            <a:pPr algn="l"/>
            <a:endParaRPr lang="en-US" dirty="0"/>
          </a:p>
        </p:txBody>
      </p:sp>
      <p:sp>
        <p:nvSpPr>
          <p:cNvPr id="11" name="TextBox 10">
            <a:extLst>
              <a:ext uri="{FF2B5EF4-FFF2-40B4-BE49-F238E27FC236}">
                <a16:creationId xmlns:a16="http://schemas.microsoft.com/office/drawing/2014/main" id="{89FD8D7B-63C6-2B30-8189-D3CFD864525C}"/>
              </a:ext>
            </a:extLst>
          </p:cNvPr>
          <p:cNvSpPr txBox="1"/>
          <p:nvPr/>
        </p:nvSpPr>
        <p:spPr>
          <a:xfrm>
            <a:off x="3032232" y="3508599"/>
            <a:ext cx="3079531" cy="914400"/>
          </a:xfrm>
          <a:prstGeom prst="rect">
            <a:avLst/>
          </a:prstGeom>
        </p:spPr>
        <p:txBody>
          <a:bodyPr wrap="none" rtlCol="0">
            <a:normAutofit/>
          </a:bodyPr>
          <a:lstStyle/>
          <a:p>
            <a:pPr algn="ctr"/>
            <a:r>
              <a:rPr lang="en-US" b="1" dirty="0"/>
              <a:t>Stride = 1</a:t>
            </a:r>
          </a:p>
        </p:txBody>
      </p:sp>
    </p:spTree>
    <p:custDataLst>
      <p:tags r:id="rId1"/>
    </p:custDataLst>
    <p:extLst>
      <p:ext uri="{BB962C8B-B14F-4D97-AF65-F5344CB8AC3E}">
        <p14:creationId xmlns:p14="http://schemas.microsoft.com/office/powerpoint/2010/main" val="1322041660"/>
      </p:ext>
    </p:extLst>
  </p:cSld>
  <p:clrMapOvr>
    <a:masterClrMapping/>
  </p:clrMapOvr>
  <mc:AlternateContent xmlns:mc="http://schemas.openxmlformats.org/markup-compatibility/2006" xmlns:p14="http://schemas.microsoft.com/office/powerpoint/2010/main">
    <mc:Choice Requires="p14">
      <p:transition spd="slow" p14:dur="2000" advTm="32425"/>
    </mc:Choice>
    <mc:Fallback xmlns="">
      <p:transition spd="slow" advTm="32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par>
                          <p:cTn id="8" fill="hold">
                            <p:stCondLst>
                              <p:cond delay="600"/>
                            </p:stCondLst>
                            <p:childTnLst>
                              <p:par>
                                <p:cTn id="9" presetID="22" presetClass="entr" presetSubtype="8" fill="hold" nodeType="afterEffect">
                                  <p:stCondLst>
                                    <p:cond delay="100"/>
                                  </p:stCondLst>
                                  <p:childTnLst>
                                    <p:set>
                                      <p:cBhvr>
                                        <p:cTn id="10" dur="1" fill="hold">
                                          <p:stCondLst>
                                            <p:cond delay="0"/>
                                          </p:stCondLst>
                                        </p:cTn>
                                        <p:tgtEl>
                                          <p:spTgt spid="67"/>
                                        </p:tgtEl>
                                        <p:attrNameLst>
                                          <p:attrName>style.visibility</p:attrName>
                                        </p:attrNameLst>
                                      </p:cBhvr>
                                      <p:to>
                                        <p:strVal val="visible"/>
                                      </p:to>
                                    </p:set>
                                    <p:animEffect transition="in" filter="wipe(left)">
                                      <p:cBhvr>
                                        <p:cTn id="11" dur="500"/>
                                        <p:tgtEl>
                                          <p:spTgt spid="67"/>
                                        </p:tgtEl>
                                      </p:cBhvr>
                                    </p:animEffect>
                                  </p:childTnLst>
                                </p:cTn>
                              </p:par>
                            </p:childTnLst>
                          </p:cTn>
                        </p:par>
                        <p:par>
                          <p:cTn id="12" fill="hold">
                            <p:stCondLst>
                              <p:cond delay="1200"/>
                            </p:stCondLst>
                            <p:childTnLst>
                              <p:par>
                                <p:cTn id="13" presetID="22" presetClass="entr" presetSubtype="2" fill="hold" nodeType="afterEffect">
                                  <p:stCondLst>
                                    <p:cond delay="10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500"/>
                                        <p:tgtEl>
                                          <p:spTgt spid="16"/>
                                        </p:tgtEl>
                                      </p:cBhvr>
                                    </p:animEffect>
                                  </p:childTnLst>
                                </p:cTn>
                              </p:par>
                            </p:childTnLst>
                          </p:cTn>
                        </p:par>
                        <p:par>
                          <p:cTn id="16" fill="hold">
                            <p:stCondLst>
                              <p:cond delay="1800"/>
                            </p:stCondLst>
                            <p:childTnLst>
                              <p:par>
                                <p:cTn id="17" presetID="22" presetClass="entr" presetSubtype="8" fill="hold" nodeType="afterEffect">
                                  <p:stCondLst>
                                    <p:cond delay="100"/>
                                  </p:stCondLst>
                                  <p:childTnLst>
                                    <p:set>
                                      <p:cBhvr>
                                        <p:cTn id="18" dur="1" fill="hold">
                                          <p:stCondLst>
                                            <p:cond delay="0"/>
                                          </p:stCondLst>
                                        </p:cTn>
                                        <p:tgtEl>
                                          <p:spTgt spid="56"/>
                                        </p:tgtEl>
                                        <p:attrNameLst>
                                          <p:attrName>style.visibility</p:attrName>
                                        </p:attrNameLst>
                                      </p:cBhvr>
                                      <p:to>
                                        <p:strVal val="visible"/>
                                      </p:to>
                                    </p:set>
                                    <p:animEffect transition="in" filter="wipe(left)">
                                      <p:cBhvr>
                                        <p:cTn id="19" dur="500"/>
                                        <p:tgtEl>
                                          <p:spTgt spid="56"/>
                                        </p:tgtEl>
                                      </p:cBhvr>
                                    </p:animEffect>
                                  </p:childTnLst>
                                </p:cTn>
                              </p:par>
                            </p:childTnLst>
                          </p:cTn>
                        </p:par>
                        <p:par>
                          <p:cTn id="20" fill="hold">
                            <p:stCondLst>
                              <p:cond delay="2400"/>
                            </p:stCondLst>
                            <p:childTnLst>
                              <p:par>
                                <p:cTn id="21" presetID="22" presetClass="entr" presetSubtype="2" fill="hold" nodeType="afterEffect">
                                  <p:stCondLst>
                                    <p:cond delay="100"/>
                                  </p:stCondLst>
                                  <p:childTnLst>
                                    <p:set>
                                      <p:cBhvr>
                                        <p:cTn id="22" dur="1" fill="hold">
                                          <p:stCondLst>
                                            <p:cond delay="0"/>
                                          </p:stCondLst>
                                        </p:cTn>
                                        <p:tgtEl>
                                          <p:spTgt spid="61"/>
                                        </p:tgtEl>
                                        <p:attrNameLst>
                                          <p:attrName>style.visibility</p:attrName>
                                        </p:attrNameLst>
                                      </p:cBhvr>
                                      <p:to>
                                        <p:strVal val="visible"/>
                                      </p:to>
                                    </p:set>
                                    <p:animEffect transition="in" filter="wipe(right)">
                                      <p:cBhvr>
                                        <p:cTn id="23" dur="500"/>
                                        <p:tgtEl>
                                          <p:spTgt spid="61"/>
                                        </p:tgtEl>
                                      </p:cBhvr>
                                    </p:animEffect>
                                  </p:childTnLst>
                                </p:cTn>
                              </p:par>
                            </p:childTnLst>
                          </p:cTn>
                        </p:par>
                        <p:par>
                          <p:cTn id="24" fill="hold">
                            <p:stCondLst>
                              <p:cond delay="3000"/>
                            </p:stCondLst>
                            <p:childTnLst>
                              <p:par>
                                <p:cTn id="25" presetID="22" presetClass="entr" presetSubtype="8" fill="hold" nodeType="afterEffect">
                                  <p:stCondLst>
                                    <p:cond delay="100"/>
                                  </p:stCondLst>
                                  <p:childTnLst>
                                    <p:set>
                                      <p:cBhvr>
                                        <p:cTn id="26" dur="1" fill="hold">
                                          <p:stCondLst>
                                            <p:cond delay="0"/>
                                          </p:stCondLst>
                                        </p:cTn>
                                        <p:tgtEl>
                                          <p:spTgt spid="78"/>
                                        </p:tgtEl>
                                        <p:attrNameLst>
                                          <p:attrName>style.visibility</p:attrName>
                                        </p:attrNameLst>
                                      </p:cBhvr>
                                      <p:to>
                                        <p:strVal val="visible"/>
                                      </p:to>
                                    </p:set>
                                    <p:animEffect transition="in" filter="wipe(left)">
                                      <p:cBhvr>
                                        <p:cTn id="27" dur="500"/>
                                        <p:tgtEl>
                                          <p:spTgt spid="78"/>
                                        </p:tgtEl>
                                      </p:cBhvr>
                                    </p:animEffect>
                                  </p:childTnLst>
                                </p:cTn>
                              </p:par>
                            </p:childTnLst>
                          </p:cTn>
                        </p:par>
                        <p:par>
                          <p:cTn id="28" fill="hold">
                            <p:stCondLst>
                              <p:cond delay="3600"/>
                            </p:stCondLst>
                            <p:childTnLst>
                              <p:par>
                                <p:cTn id="29" presetID="22" presetClass="entr" presetSubtype="8" fill="hold" nodeType="afterEffect">
                                  <p:stCondLst>
                                    <p:cond delay="100"/>
                                  </p:stCondLst>
                                  <p:childTnLst>
                                    <p:set>
                                      <p:cBhvr>
                                        <p:cTn id="30" dur="1" fill="hold">
                                          <p:stCondLst>
                                            <p:cond delay="0"/>
                                          </p:stCondLst>
                                        </p:cTn>
                                        <p:tgtEl>
                                          <p:spTgt spid="106"/>
                                        </p:tgtEl>
                                        <p:attrNameLst>
                                          <p:attrName>style.visibility</p:attrName>
                                        </p:attrNameLst>
                                      </p:cBhvr>
                                      <p:to>
                                        <p:strVal val="visible"/>
                                      </p:to>
                                    </p:set>
                                    <p:animEffect transition="in" filter="wipe(left)">
                                      <p:cBhvr>
                                        <p:cTn id="31" dur="500"/>
                                        <p:tgtEl>
                                          <p:spTgt spid="106"/>
                                        </p:tgtEl>
                                      </p:cBhvr>
                                    </p:animEffect>
                                  </p:childTnLst>
                                </p:cTn>
                              </p:par>
                            </p:childTnLst>
                          </p:cTn>
                        </p:par>
                        <p:par>
                          <p:cTn id="32" fill="hold">
                            <p:stCondLst>
                              <p:cond delay="4200"/>
                            </p:stCondLst>
                            <p:childTnLst>
                              <p:par>
                                <p:cTn id="33" presetID="22" presetClass="entr" presetSubtype="2" fill="hold" nodeType="afterEffect">
                                  <p:stCondLst>
                                    <p:cond delay="100"/>
                                  </p:stCondLst>
                                  <p:childTnLst>
                                    <p:set>
                                      <p:cBhvr>
                                        <p:cTn id="34" dur="1" fill="hold">
                                          <p:stCondLst>
                                            <p:cond delay="0"/>
                                          </p:stCondLst>
                                        </p:cTn>
                                        <p:tgtEl>
                                          <p:spTgt spid="105"/>
                                        </p:tgtEl>
                                        <p:attrNameLst>
                                          <p:attrName>style.visibility</p:attrName>
                                        </p:attrNameLst>
                                      </p:cBhvr>
                                      <p:to>
                                        <p:strVal val="visible"/>
                                      </p:to>
                                    </p:set>
                                    <p:animEffect transition="in" filter="wipe(right)">
                                      <p:cBhvr>
                                        <p:cTn id="35" dur="500"/>
                                        <p:tgtEl>
                                          <p:spTgt spid="105"/>
                                        </p:tgtEl>
                                      </p:cBhvr>
                                    </p:animEffect>
                                  </p:childTnLst>
                                </p:cTn>
                              </p:par>
                            </p:childTnLst>
                          </p:cTn>
                        </p:par>
                        <p:par>
                          <p:cTn id="36" fill="hold">
                            <p:stCondLst>
                              <p:cond delay="4800"/>
                            </p:stCondLst>
                            <p:childTnLst>
                              <p:par>
                                <p:cTn id="37" presetID="22" presetClass="entr" presetSubtype="8" fill="hold" nodeType="afterEffect">
                                  <p:stCondLst>
                                    <p:cond delay="100"/>
                                  </p:stCondLst>
                                  <p:childTnLst>
                                    <p:set>
                                      <p:cBhvr>
                                        <p:cTn id="38" dur="1" fill="hold">
                                          <p:stCondLst>
                                            <p:cond delay="0"/>
                                          </p:stCondLst>
                                        </p:cTn>
                                        <p:tgtEl>
                                          <p:spTgt spid="104"/>
                                        </p:tgtEl>
                                        <p:attrNameLst>
                                          <p:attrName>style.visibility</p:attrName>
                                        </p:attrNameLst>
                                      </p:cBhvr>
                                      <p:to>
                                        <p:strVal val="visible"/>
                                      </p:to>
                                    </p:set>
                                    <p:animEffect transition="in" filter="wipe(left)">
                                      <p:cBhvr>
                                        <p:cTn id="39" dur="500"/>
                                        <p:tgtEl>
                                          <p:spTgt spid="104"/>
                                        </p:tgtEl>
                                      </p:cBhvr>
                                    </p:animEffect>
                                  </p:childTnLst>
                                </p:cTn>
                              </p:par>
                            </p:childTnLst>
                          </p:cTn>
                        </p:par>
                        <p:par>
                          <p:cTn id="40" fill="hold">
                            <p:stCondLst>
                              <p:cond delay="5400"/>
                            </p:stCondLst>
                            <p:childTnLst>
                              <p:par>
                                <p:cTn id="41" presetID="22" presetClass="entr" presetSubtype="2" fill="hold" nodeType="afterEffect">
                                  <p:stCondLst>
                                    <p:cond delay="100"/>
                                  </p:stCondLst>
                                  <p:childTnLst>
                                    <p:set>
                                      <p:cBhvr>
                                        <p:cTn id="42" dur="1" fill="hold">
                                          <p:stCondLst>
                                            <p:cond delay="0"/>
                                          </p:stCondLst>
                                        </p:cTn>
                                        <p:tgtEl>
                                          <p:spTgt spid="103"/>
                                        </p:tgtEl>
                                        <p:attrNameLst>
                                          <p:attrName>style.visibility</p:attrName>
                                        </p:attrNameLst>
                                      </p:cBhvr>
                                      <p:to>
                                        <p:strVal val="visible"/>
                                      </p:to>
                                    </p:set>
                                    <p:animEffect transition="in" filter="wipe(right)">
                                      <p:cBhvr>
                                        <p:cTn id="43" dur="500"/>
                                        <p:tgtEl>
                                          <p:spTgt spid="103"/>
                                        </p:tgtEl>
                                      </p:cBhvr>
                                    </p:animEffect>
                                  </p:childTnLst>
                                </p:cTn>
                              </p:par>
                            </p:childTnLst>
                          </p:cTn>
                        </p:par>
                        <p:par>
                          <p:cTn id="44" fill="hold">
                            <p:stCondLst>
                              <p:cond delay="6000"/>
                            </p:stCondLst>
                            <p:childTnLst>
                              <p:par>
                                <p:cTn id="45" presetID="22" presetClass="entr" presetSubtype="8" fill="hold" nodeType="afterEffect">
                                  <p:stCondLst>
                                    <p:cond delay="100"/>
                                  </p:stCondLst>
                                  <p:childTnLst>
                                    <p:set>
                                      <p:cBhvr>
                                        <p:cTn id="46" dur="1" fill="hold">
                                          <p:stCondLst>
                                            <p:cond delay="0"/>
                                          </p:stCondLst>
                                        </p:cTn>
                                        <p:tgtEl>
                                          <p:spTgt spid="102"/>
                                        </p:tgtEl>
                                        <p:attrNameLst>
                                          <p:attrName>style.visibility</p:attrName>
                                        </p:attrNameLst>
                                      </p:cBhvr>
                                      <p:to>
                                        <p:strVal val="visible"/>
                                      </p:to>
                                    </p:set>
                                    <p:animEffect transition="in" filter="wipe(left)">
                                      <p:cBhvr>
                                        <p:cTn id="47" dur="500"/>
                                        <p:tgtEl>
                                          <p:spTgt spid="102"/>
                                        </p:tgtEl>
                                      </p:cBhvr>
                                    </p:animEffect>
                                  </p:childTnLst>
                                </p:cTn>
                              </p:par>
                            </p:childTnLst>
                          </p:cTn>
                        </p:par>
                        <p:par>
                          <p:cTn id="48" fill="hold">
                            <p:stCondLst>
                              <p:cond delay="6600"/>
                            </p:stCondLst>
                            <p:childTnLst>
                              <p:par>
                                <p:cTn id="49" presetID="22" presetClass="entr" presetSubtype="8" fill="hold" nodeType="afterEffect">
                                  <p:stCondLst>
                                    <p:cond delay="100"/>
                                  </p:stCondLst>
                                  <p:childTnLst>
                                    <p:set>
                                      <p:cBhvr>
                                        <p:cTn id="50" dur="1" fill="hold">
                                          <p:stCondLst>
                                            <p:cond delay="0"/>
                                          </p:stCondLst>
                                        </p:cTn>
                                        <p:tgtEl>
                                          <p:spTgt spid="111"/>
                                        </p:tgtEl>
                                        <p:attrNameLst>
                                          <p:attrName>style.visibility</p:attrName>
                                        </p:attrNameLst>
                                      </p:cBhvr>
                                      <p:to>
                                        <p:strVal val="visible"/>
                                      </p:to>
                                    </p:set>
                                    <p:animEffect transition="in" filter="wipe(left)">
                                      <p:cBhvr>
                                        <p:cTn id="51" dur="500"/>
                                        <p:tgtEl>
                                          <p:spTgt spid="111"/>
                                        </p:tgtEl>
                                      </p:cBhvr>
                                    </p:animEffect>
                                  </p:childTnLst>
                                </p:cTn>
                              </p:par>
                            </p:childTnLst>
                          </p:cTn>
                        </p:par>
                        <p:par>
                          <p:cTn id="52" fill="hold">
                            <p:stCondLst>
                              <p:cond delay="7200"/>
                            </p:stCondLst>
                            <p:childTnLst>
                              <p:par>
                                <p:cTn id="53" presetID="22" presetClass="entr" presetSubtype="2" fill="hold" nodeType="afterEffect">
                                  <p:stCondLst>
                                    <p:cond delay="100"/>
                                  </p:stCondLst>
                                  <p:childTnLst>
                                    <p:set>
                                      <p:cBhvr>
                                        <p:cTn id="54" dur="1" fill="hold">
                                          <p:stCondLst>
                                            <p:cond delay="0"/>
                                          </p:stCondLst>
                                        </p:cTn>
                                        <p:tgtEl>
                                          <p:spTgt spid="110"/>
                                        </p:tgtEl>
                                        <p:attrNameLst>
                                          <p:attrName>style.visibility</p:attrName>
                                        </p:attrNameLst>
                                      </p:cBhvr>
                                      <p:to>
                                        <p:strVal val="visible"/>
                                      </p:to>
                                    </p:set>
                                    <p:animEffect transition="in" filter="wipe(right)">
                                      <p:cBhvr>
                                        <p:cTn id="55" dur="500"/>
                                        <p:tgtEl>
                                          <p:spTgt spid="110"/>
                                        </p:tgtEl>
                                      </p:cBhvr>
                                    </p:animEffect>
                                  </p:childTnLst>
                                </p:cTn>
                              </p:par>
                            </p:childTnLst>
                          </p:cTn>
                        </p:par>
                        <p:par>
                          <p:cTn id="56" fill="hold">
                            <p:stCondLst>
                              <p:cond delay="7800"/>
                            </p:stCondLst>
                            <p:childTnLst>
                              <p:par>
                                <p:cTn id="57" presetID="22" presetClass="entr" presetSubtype="8" fill="hold" nodeType="afterEffect">
                                  <p:stCondLst>
                                    <p:cond delay="100"/>
                                  </p:stCondLst>
                                  <p:childTnLst>
                                    <p:set>
                                      <p:cBhvr>
                                        <p:cTn id="58" dur="1" fill="hold">
                                          <p:stCondLst>
                                            <p:cond delay="0"/>
                                          </p:stCondLst>
                                        </p:cTn>
                                        <p:tgtEl>
                                          <p:spTgt spid="109"/>
                                        </p:tgtEl>
                                        <p:attrNameLst>
                                          <p:attrName>style.visibility</p:attrName>
                                        </p:attrNameLst>
                                      </p:cBhvr>
                                      <p:to>
                                        <p:strVal val="visible"/>
                                      </p:to>
                                    </p:set>
                                    <p:animEffect transition="in" filter="wipe(left)">
                                      <p:cBhvr>
                                        <p:cTn id="59" dur="500"/>
                                        <p:tgtEl>
                                          <p:spTgt spid="109"/>
                                        </p:tgtEl>
                                      </p:cBhvr>
                                    </p:animEffect>
                                  </p:childTnLst>
                                </p:cTn>
                              </p:par>
                            </p:childTnLst>
                          </p:cTn>
                        </p:par>
                        <p:par>
                          <p:cTn id="60" fill="hold">
                            <p:stCondLst>
                              <p:cond delay="8400"/>
                            </p:stCondLst>
                            <p:childTnLst>
                              <p:par>
                                <p:cTn id="61" presetID="22" presetClass="entr" presetSubtype="2" fill="hold" nodeType="afterEffect">
                                  <p:stCondLst>
                                    <p:cond delay="100"/>
                                  </p:stCondLst>
                                  <p:childTnLst>
                                    <p:set>
                                      <p:cBhvr>
                                        <p:cTn id="62" dur="1" fill="hold">
                                          <p:stCondLst>
                                            <p:cond delay="0"/>
                                          </p:stCondLst>
                                        </p:cTn>
                                        <p:tgtEl>
                                          <p:spTgt spid="108"/>
                                        </p:tgtEl>
                                        <p:attrNameLst>
                                          <p:attrName>style.visibility</p:attrName>
                                        </p:attrNameLst>
                                      </p:cBhvr>
                                      <p:to>
                                        <p:strVal val="visible"/>
                                      </p:to>
                                    </p:set>
                                    <p:animEffect transition="in" filter="wipe(right)">
                                      <p:cBhvr>
                                        <p:cTn id="63" dur="500"/>
                                        <p:tgtEl>
                                          <p:spTgt spid="108"/>
                                        </p:tgtEl>
                                      </p:cBhvr>
                                    </p:animEffect>
                                  </p:childTnLst>
                                </p:cTn>
                              </p:par>
                            </p:childTnLst>
                          </p:cTn>
                        </p:par>
                        <p:par>
                          <p:cTn id="64" fill="hold">
                            <p:stCondLst>
                              <p:cond delay="9000"/>
                            </p:stCondLst>
                            <p:childTnLst>
                              <p:par>
                                <p:cTn id="65" presetID="22" presetClass="entr" presetSubtype="8" fill="hold" nodeType="afterEffect">
                                  <p:stCondLst>
                                    <p:cond delay="100"/>
                                  </p:stCondLst>
                                  <p:childTnLst>
                                    <p:set>
                                      <p:cBhvr>
                                        <p:cTn id="66" dur="1" fill="hold">
                                          <p:stCondLst>
                                            <p:cond delay="0"/>
                                          </p:stCondLst>
                                        </p:cTn>
                                        <p:tgtEl>
                                          <p:spTgt spid="107"/>
                                        </p:tgtEl>
                                        <p:attrNameLst>
                                          <p:attrName>style.visibility</p:attrName>
                                        </p:attrNameLst>
                                      </p:cBhvr>
                                      <p:to>
                                        <p:strVal val="visible"/>
                                      </p:to>
                                    </p:set>
                                    <p:animEffect transition="in" filter="wipe(left)">
                                      <p:cBhvr>
                                        <p:cTn id="67" dur="500"/>
                                        <p:tgtEl>
                                          <p:spTgt spid="107"/>
                                        </p:tgtEl>
                                      </p:cBhvr>
                                    </p:animEffect>
                                  </p:childTnLst>
                                </p:cTn>
                              </p:par>
                            </p:childTnLst>
                          </p:cTn>
                        </p:par>
                        <p:par>
                          <p:cTn id="68" fill="hold">
                            <p:stCondLst>
                              <p:cond delay="9600"/>
                            </p:stCondLst>
                            <p:childTnLst>
                              <p:par>
                                <p:cTn id="69" presetID="22" presetClass="entr" presetSubtype="8" fill="hold" nodeType="afterEffect">
                                  <p:stCondLst>
                                    <p:cond delay="100"/>
                                  </p:stCondLst>
                                  <p:childTnLst>
                                    <p:set>
                                      <p:cBhvr>
                                        <p:cTn id="70" dur="1" fill="hold">
                                          <p:stCondLst>
                                            <p:cond delay="0"/>
                                          </p:stCondLst>
                                        </p:cTn>
                                        <p:tgtEl>
                                          <p:spTgt spid="112"/>
                                        </p:tgtEl>
                                        <p:attrNameLst>
                                          <p:attrName>style.visibility</p:attrName>
                                        </p:attrNameLst>
                                      </p:cBhvr>
                                      <p:to>
                                        <p:strVal val="visible"/>
                                      </p:to>
                                    </p:set>
                                    <p:animEffect transition="in" filter="wipe(left)">
                                      <p:cBhvr>
                                        <p:cTn id="71"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lvl="1"/>
            <a:endParaRPr lang="en-US" dirty="0"/>
          </a:p>
          <a:p>
            <a:pPr marL="342900" lvl="1" indent="0">
              <a:buNone/>
            </a:pPr>
            <a:endParaRPr lang="en-US" dirty="0"/>
          </a:p>
          <a:p>
            <a:pPr lvl="1"/>
            <a:endParaRPr lang="en-US" dirty="0"/>
          </a:p>
          <a:p>
            <a:pPr lvl="1"/>
            <a:endParaRPr lang="en-US" dirty="0"/>
          </a:p>
          <a:p>
            <a:pPr marL="342900" lvl="1" indent="0">
              <a:buNone/>
            </a:pPr>
            <a:endParaRPr lang="en-US" dirty="0"/>
          </a:p>
          <a:p>
            <a:pPr marL="342900" lvl="1" indent="0">
              <a:buNone/>
            </a:pPr>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25</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Method</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pic>
        <p:nvPicPr>
          <p:cNvPr id="12" name="M0" descr="A diagram of a repaint&#10;&#10;Description automatically generated">
            <a:extLst>
              <a:ext uri="{FF2B5EF4-FFF2-40B4-BE49-F238E27FC236}">
                <a16:creationId xmlns:a16="http://schemas.microsoft.com/office/drawing/2014/main" id="{624E981A-CACD-05F8-83FB-98031C17D2D3}"/>
              </a:ext>
            </a:extLst>
          </p:cNvPr>
          <p:cNvPicPr>
            <a:picLocks noChangeAspect="1"/>
          </p:cNvPicPr>
          <p:nvPr/>
        </p:nvPicPr>
        <p:blipFill>
          <a:blip r:embed="rId3">
            <a:alphaModFix/>
          </a:blip>
          <a:stretch>
            <a:fillRect/>
          </a:stretch>
        </p:blipFill>
        <p:spPr>
          <a:xfrm>
            <a:off x="543211" y="1287187"/>
            <a:ext cx="3938400" cy="810320"/>
          </a:xfrm>
          <a:prstGeom prst="rect">
            <a:avLst/>
          </a:prstGeom>
        </p:spPr>
      </p:pic>
      <p:pic>
        <p:nvPicPr>
          <p:cNvPr id="11" name="M0_repaint_big" descr="A diagram of a repaint&#10;&#10;Description automatically generated">
            <a:extLst>
              <a:ext uri="{FF2B5EF4-FFF2-40B4-BE49-F238E27FC236}">
                <a16:creationId xmlns:a16="http://schemas.microsoft.com/office/drawing/2014/main" id="{9E4C2AD9-B77A-147E-0AEF-002BED5FE67A}"/>
              </a:ext>
            </a:extLst>
          </p:cNvPr>
          <p:cNvPicPr>
            <a:picLocks noChangeAspect="1"/>
          </p:cNvPicPr>
          <p:nvPr/>
        </p:nvPicPr>
        <p:blipFill>
          <a:blip r:embed="rId4">
            <a:alphaModFix/>
          </a:blip>
          <a:stretch>
            <a:fillRect/>
          </a:stretch>
        </p:blipFill>
        <p:spPr>
          <a:xfrm>
            <a:off x="270786" y="1081149"/>
            <a:ext cx="8640000" cy="2556650"/>
          </a:xfrm>
          <a:prstGeom prst="rect">
            <a:avLst/>
          </a:prstGeom>
        </p:spPr>
      </p:pic>
      <p:grpSp>
        <p:nvGrpSpPr>
          <p:cNvPr id="8" name="M1_adapt1">
            <a:extLst>
              <a:ext uri="{FF2B5EF4-FFF2-40B4-BE49-F238E27FC236}">
                <a16:creationId xmlns:a16="http://schemas.microsoft.com/office/drawing/2014/main" id="{11681E54-413A-1E56-8928-463CE2D3C714}"/>
              </a:ext>
            </a:extLst>
          </p:cNvPr>
          <p:cNvGrpSpPr/>
          <p:nvPr/>
        </p:nvGrpSpPr>
        <p:grpSpPr>
          <a:xfrm>
            <a:off x="288098" y="1246852"/>
            <a:ext cx="8573613" cy="3176147"/>
            <a:chOff x="288098" y="1246852"/>
            <a:chExt cx="8573613" cy="3176147"/>
          </a:xfrm>
        </p:grpSpPr>
        <p:pic>
          <p:nvPicPr>
            <p:cNvPr id="35" name="mask" descr="A white background with black dots&#10;&#10;Description automatically generated">
              <a:extLst>
                <a:ext uri="{FF2B5EF4-FFF2-40B4-BE49-F238E27FC236}">
                  <a16:creationId xmlns:a16="http://schemas.microsoft.com/office/drawing/2014/main" id="{02C9B7FE-C099-1FD7-E06C-F69DD59C3D63}"/>
                </a:ext>
              </a:extLst>
            </p:cNvPr>
            <p:cNvPicPr>
              <a:picLocks noChangeAspect="1"/>
            </p:cNvPicPr>
            <p:nvPr/>
          </p:nvPicPr>
          <p:blipFill>
            <a:blip r:embed="rId5"/>
            <a:stretch>
              <a:fillRect/>
            </a:stretch>
          </p:blipFill>
          <p:spPr>
            <a:xfrm>
              <a:off x="288098" y="1246852"/>
              <a:ext cx="8573613" cy="3092113"/>
            </a:xfrm>
            <a:prstGeom prst="rect">
              <a:avLst/>
            </a:prstGeom>
          </p:spPr>
        </p:pic>
        <p:sp>
          <p:nvSpPr>
            <p:cNvPr id="5" name="TextBox 4">
              <a:extLst>
                <a:ext uri="{FF2B5EF4-FFF2-40B4-BE49-F238E27FC236}">
                  <a16:creationId xmlns:a16="http://schemas.microsoft.com/office/drawing/2014/main" id="{9C123EE3-BF3D-D728-1930-8922B7DF5778}"/>
                </a:ext>
              </a:extLst>
            </p:cNvPr>
            <p:cNvSpPr txBox="1"/>
            <p:nvPr/>
          </p:nvSpPr>
          <p:spPr>
            <a:xfrm>
              <a:off x="3032232" y="3508599"/>
              <a:ext cx="3079531" cy="914400"/>
            </a:xfrm>
            <a:prstGeom prst="rect">
              <a:avLst/>
            </a:prstGeom>
          </p:spPr>
          <p:txBody>
            <a:bodyPr wrap="none" rtlCol="0">
              <a:normAutofit/>
            </a:bodyPr>
            <a:lstStyle/>
            <a:p>
              <a:pPr algn="ctr"/>
              <a:r>
                <a:rPr lang="en-US" b="1" dirty="0"/>
                <a:t>Stride = 2</a:t>
              </a:r>
            </a:p>
          </p:txBody>
        </p:sp>
        <p:grpSp>
          <p:nvGrpSpPr>
            <p:cNvPr id="77" name="axis">
              <a:extLst>
                <a:ext uri="{FF2B5EF4-FFF2-40B4-BE49-F238E27FC236}">
                  <a16:creationId xmlns:a16="http://schemas.microsoft.com/office/drawing/2014/main" id="{2C5BDEBF-7B15-DCBA-C68C-6930939C979E}"/>
                </a:ext>
              </a:extLst>
            </p:cNvPr>
            <p:cNvGrpSpPr>
              <a:grpSpLocks/>
            </p:cNvGrpSpPr>
            <p:nvPr/>
          </p:nvGrpSpPr>
          <p:grpSpPr>
            <a:xfrm>
              <a:off x="725444" y="2719768"/>
              <a:ext cx="7772400" cy="361506"/>
              <a:chOff x="725444" y="3405250"/>
              <a:chExt cx="7772400" cy="361506"/>
            </a:xfrm>
          </p:grpSpPr>
          <p:pic>
            <p:nvPicPr>
              <p:cNvPr id="69" name="Picture 68">
                <a:extLst>
                  <a:ext uri="{FF2B5EF4-FFF2-40B4-BE49-F238E27FC236}">
                    <a16:creationId xmlns:a16="http://schemas.microsoft.com/office/drawing/2014/main" id="{C8424E4E-F05B-DC6C-1BD7-E63A728918A6}"/>
                  </a:ext>
                </a:extLst>
              </p:cNvPr>
              <p:cNvPicPr>
                <a:picLocks noChangeAspect="1"/>
              </p:cNvPicPr>
              <p:nvPr/>
            </p:nvPicPr>
            <p:blipFill>
              <a:blip r:embed="rId6"/>
              <a:stretch>
                <a:fillRect/>
              </a:stretch>
            </p:blipFill>
            <p:spPr>
              <a:xfrm>
                <a:off x="725444" y="3405250"/>
                <a:ext cx="7772400" cy="361506"/>
              </a:xfrm>
              <a:prstGeom prst="rect">
                <a:avLst/>
              </a:prstGeom>
            </p:spPr>
          </p:pic>
          <p:grpSp>
            <p:nvGrpSpPr>
              <p:cNvPr id="76" name="points" hidden="1">
                <a:extLst>
                  <a:ext uri="{FF2B5EF4-FFF2-40B4-BE49-F238E27FC236}">
                    <a16:creationId xmlns:a16="http://schemas.microsoft.com/office/drawing/2014/main" id="{93ADF2BC-D786-2992-E86C-F72998E4020F}"/>
                  </a:ext>
                </a:extLst>
              </p:cNvPr>
              <p:cNvGrpSpPr>
                <a:grpSpLocks/>
              </p:cNvGrpSpPr>
              <p:nvPr/>
            </p:nvGrpSpPr>
            <p:grpSpPr>
              <a:xfrm>
                <a:off x="989379" y="3518448"/>
                <a:ext cx="7284496" cy="42486"/>
                <a:chOff x="989379" y="3518448"/>
                <a:chExt cx="7284496" cy="42486"/>
              </a:xfrm>
            </p:grpSpPr>
            <p:sp>
              <p:nvSpPr>
                <p:cNvPr id="70" name="Rectangle 69">
                  <a:extLst>
                    <a:ext uri="{FF2B5EF4-FFF2-40B4-BE49-F238E27FC236}">
                      <a16:creationId xmlns:a16="http://schemas.microsoft.com/office/drawing/2014/main" id="{FB674E16-38FC-9DD4-2DD6-47C033243BD5}"/>
                    </a:ext>
                  </a:extLst>
                </p:cNvPr>
                <p:cNvSpPr>
                  <a:spLocks/>
                </p:cNvSpPr>
                <p:nvPr/>
              </p:nvSpPr>
              <p:spPr>
                <a:xfrm>
                  <a:off x="2408268" y="3524934"/>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C49CC46-8E24-D848-B7B7-126A285D785D}"/>
                    </a:ext>
                  </a:extLst>
                </p:cNvPr>
                <p:cNvSpPr>
                  <a:spLocks/>
                </p:cNvSpPr>
                <p:nvPr/>
              </p:nvSpPr>
              <p:spPr>
                <a:xfrm>
                  <a:off x="6256347" y="3521691"/>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CAAE356-13CB-1005-2B18-82A0E16EFA93}"/>
                    </a:ext>
                  </a:extLst>
                </p:cNvPr>
                <p:cNvSpPr>
                  <a:spLocks/>
                </p:cNvSpPr>
                <p:nvPr/>
              </p:nvSpPr>
              <p:spPr>
                <a:xfrm>
                  <a:off x="4967168" y="3518448"/>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A68959-55A7-C401-D56B-39E563E927FE}"/>
                    </a:ext>
                  </a:extLst>
                </p:cNvPr>
                <p:cNvSpPr>
                  <a:spLocks/>
                </p:cNvSpPr>
                <p:nvPr/>
              </p:nvSpPr>
              <p:spPr>
                <a:xfrm>
                  <a:off x="3684475" y="3521691"/>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7A485C7-4040-0920-B7C9-E6790FBEB4BD}"/>
                    </a:ext>
                  </a:extLst>
                </p:cNvPr>
                <p:cNvSpPr>
                  <a:spLocks/>
                </p:cNvSpPr>
                <p:nvPr/>
              </p:nvSpPr>
              <p:spPr>
                <a:xfrm>
                  <a:off x="989379" y="3521790"/>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CFA0196-4ABD-6A5D-24F9-781B9B43A7B5}"/>
                    </a:ext>
                  </a:extLst>
                </p:cNvPr>
                <p:cNvSpPr>
                  <a:spLocks/>
                </p:cNvSpPr>
                <p:nvPr/>
              </p:nvSpPr>
              <p:spPr>
                <a:xfrm>
                  <a:off x="8165875" y="3521180"/>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0" name="title">
              <a:extLst>
                <a:ext uri="{FF2B5EF4-FFF2-40B4-BE49-F238E27FC236}">
                  <a16:creationId xmlns:a16="http://schemas.microsoft.com/office/drawing/2014/main" id="{BE6D1C6D-CC6F-9996-9A29-9150F9665C80}"/>
                </a:ext>
              </a:extLst>
            </p:cNvPr>
            <p:cNvSpPr txBox="1">
              <a:spLocks/>
            </p:cNvSpPr>
            <p:nvPr/>
          </p:nvSpPr>
          <p:spPr>
            <a:xfrm>
              <a:off x="3717471" y="1616682"/>
              <a:ext cx="1709057" cy="526261"/>
            </a:xfrm>
            <a:prstGeom prst="rect">
              <a:avLst/>
            </a:prstGeom>
          </p:spPr>
          <p:txBody>
            <a:bodyPr wrap="none" rtlCol="0">
              <a:normAutofit/>
            </a:bodyPr>
            <a:lstStyle/>
            <a:p>
              <a:pPr algn="ctr"/>
              <a:r>
                <a:rPr lang="en-US" sz="2800" b="1" dirty="0">
                  <a:solidFill>
                    <a:schemeClr val="accent5">
                      <a:lumMod val="75000"/>
                    </a:schemeClr>
                  </a:solidFill>
                </a:rPr>
                <a:t>Adaptation 1</a:t>
              </a:r>
              <a:endParaRPr lang="en-US" b="1" dirty="0">
                <a:solidFill>
                  <a:schemeClr val="accent5">
                    <a:lumMod val="75000"/>
                  </a:schemeClr>
                </a:solidFill>
              </a:endParaRPr>
            </a:p>
          </p:txBody>
        </p:sp>
      </p:grpSp>
      <p:cxnSp>
        <p:nvCxnSpPr>
          <p:cNvPr id="17" name="s1">
            <a:extLst>
              <a:ext uri="{FF2B5EF4-FFF2-40B4-BE49-F238E27FC236}">
                <a16:creationId xmlns:a16="http://schemas.microsoft.com/office/drawing/2014/main" id="{0D4812FE-78A7-B960-7164-5AF6FA4E396A}"/>
              </a:ext>
            </a:extLst>
          </p:cNvPr>
          <p:cNvCxnSpPr>
            <a:cxnSpLocks/>
            <a:stCxn id="72" idx="0"/>
          </p:cNvCxnSpPr>
          <p:nvPr/>
        </p:nvCxnSpPr>
        <p:spPr>
          <a:xfrm rot="5400000" flipH="1" flipV="1">
            <a:off x="5842805" y="1565613"/>
            <a:ext cx="445717" cy="2088991"/>
          </a:xfrm>
          <a:prstGeom prst="curvedConnector2">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2">
            <a:extLst>
              <a:ext uri="{FF2B5EF4-FFF2-40B4-BE49-F238E27FC236}">
                <a16:creationId xmlns:a16="http://schemas.microsoft.com/office/drawing/2014/main" id="{AA8B8E72-BFD4-369C-25D7-1E304EE2081D}"/>
              </a:ext>
            </a:extLst>
          </p:cNvPr>
          <p:cNvCxnSpPr>
            <a:cxnSpLocks/>
            <a:stCxn id="72" idx="2"/>
            <a:endCxn id="73" idx="2"/>
          </p:cNvCxnSpPr>
          <p:nvPr/>
        </p:nvCxnSpPr>
        <p:spPr>
          <a:xfrm rot="5400000">
            <a:off x="4378201" y="2229241"/>
            <a:ext cx="3243" cy="1282693"/>
          </a:xfrm>
          <a:prstGeom prst="curvedConnector3">
            <a:avLst>
              <a:gd name="adj1" fmla="val 7149029"/>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1">
            <a:extLst>
              <a:ext uri="{FF2B5EF4-FFF2-40B4-BE49-F238E27FC236}">
                <a16:creationId xmlns:a16="http://schemas.microsoft.com/office/drawing/2014/main" id="{027B9AC3-31A5-B055-830F-DEE8CD491650}"/>
              </a:ext>
            </a:extLst>
          </p:cNvPr>
          <p:cNvCxnSpPr>
            <a:cxnSpLocks/>
            <a:stCxn id="70" idx="0"/>
            <a:endCxn id="72" idx="0"/>
          </p:cNvCxnSpPr>
          <p:nvPr/>
        </p:nvCxnSpPr>
        <p:spPr>
          <a:xfrm rot="5400000" flipH="1" flipV="1">
            <a:off x="3738475" y="1556759"/>
            <a:ext cx="6486" cy="2558900"/>
          </a:xfrm>
          <a:prstGeom prst="curvedConnector3">
            <a:avLst>
              <a:gd name="adj1" fmla="val 3624514"/>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1">
            <a:extLst>
              <a:ext uri="{FF2B5EF4-FFF2-40B4-BE49-F238E27FC236}">
                <a16:creationId xmlns:a16="http://schemas.microsoft.com/office/drawing/2014/main" id="{62394D78-E4EB-8ADA-F6CE-BF3F6C4C1A38}"/>
              </a:ext>
            </a:extLst>
          </p:cNvPr>
          <p:cNvCxnSpPr>
            <a:cxnSpLocks/>
            <a:endCxn id="70" idx="0"/>
          </p:cNvCxnSpPr>
          <p:nvPr/>
        </p:nvCxnSpPr>
        <p:spPr>
          <a:xfrm>
            <a:off x="1820254" y="2423732"/>
            <a:ext cx="642014" cy="415720"/>
          </a:xfrm>
          <a:prstGeom prst="curvedConnector2">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2">
            <a:extLst>
              <a:ext uri="{FF2B5EF4-FFF2-40B4-BE49-F238E27FC236}">
                <a16:creationId xmlns:a16="http://schemas.microsoft.com/office/drawing/2014/main" id="{42C2B13E-42BC-2935-F237-07854FE88C82}"/>
              </a:ext>
            </a:extLst>
          </p:cNvPr>
          <p:cNvCxnSpPr>
            <a:cxnSpLocks/>
          </p:cNvCxnSpPr>
          <p:nvPr/>
        </p:nvCxnSpPr>
        <p:spPr>
          <a:xfrm rot="5400000">
            <a:off x="5667379" y="2214053"/>
            <a:ext cx="3243" cy="1282693"/>
          </a:xfrm>
          <a:prstGeom prst="curvedConnector3">
            <a:avLst>
              <a:gd name="adj1" fmla="val 7149029"/>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1">
            <a:extLst>
              <a:ext uri="{FF2B5EF4-FFF2-40B4-BE49-F238E27FC236}">
                <a16:creationId xmlns:a16="http://schemas.microsoft.com/office/drawing/2014/main" id="{824D8663-B587-15E5-4910-D85A92DED443}"/>
              </a:ext>
            </a:extLst>
          </p:cNvPr>
          <p:cNvCxnSpPr>
            <a:cxnSpLocks/>
          </p:cNvCxnSpPr>
          <p:nvPr/>
        </p:nvCxnSpPr>
        <p:spPr>
          <a:xfrm rot="5400000" flipH="1" flipV="1">
            <a:off x="5027653" y="1541571"/>
            <a:ext cx="6486" cy="2558900"/>
          </a:xfrm>
          <a:prstGeom prst="curvedConnector3">
            <a:avLst>
              <a:gd name="adj1" fmla="val 3624514"/>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09D098C6-A953-F054-B33A-C4D01328D0A5}"/>
              </a:ext>
            </a:extLst>
          </p:cNvPr>
          <p:cNvSpPr>
            <a:spLocks noGrp="1"/>
          </p:cNvSpPr>
          <p:nvPr>
            <p:ph type="body" sz="quarter" idx="15"/>
          </p:nvPr>
        </p:nvSpPr>
        <p:spPr/>
        <p:txBody>
          <a:bodyPr/>
          <a:lstStyle/>
          <a:p>
            <a:r>
              <a:rPr lang="en-US" dirty="0"/>
              <a:t>The Born of Our Method</a:t>
            </a:r>
          </a:p>
        </p:txBody>
      </p:sp>
    </p:spTree>
    <p:extLst>
      <p:ext uri="{BB962C8B-B14F-4D97-AF65-F5344CB8AC3E}">
        <p14:creationId xmlns:p14="http://schemas.microsoft.com/office/powerpoint/2010/main" val="1907202300"/>
      </p:ext>
    </p:extLst>
  </p:cSld>
  <p:clrMapOvr>
    <a:masterClrMapping/>
  </p:clrMapOvr>
  <mc:AlternateContent xmlns:mc="http://schemas.openxmlformats.org/markup-compatibility/2006" xmlns:p14="http://schemas.microsoft.com/office/powerpoint/2010/main">
    <mc:Choice Requires="p14">
      <p:transition spd="slow" p14:dur="2000" advTm="4745"/>
    </mc:Choice>
    <mc:Fallback xmlns="">
      <p:transition spd="slow" advTm="4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nodeType="after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0-ppt_w/2"/>
                                          </p:val>
                                        </p:tav>
                                      </p:tavLst>
                                    </p:anim>
                                    <p:anim calcmode="lin" valueType="num">
                                      <p:cBhvr additive="base">
                                        <p:cTn id="7" dur="500"/>
                                        <p:tgtEl>
                                          <p:spTgt spid="11"/>
                                        </p:tgtEl>
                                        <p:attrNameLst>
                                          <p:attrName>ppt_y</p:attrName>
                                        </p:attrNameLst>
                                      </p:cBhvr>
                                      <p:tavLst>
                                        <p:tav tm="0">
                                          <p:val>
                                            <p:strVal val="ppt_y"/>
                                          </p:val>
                                        </p:tav>
                                        <p:tav tm="100000">
                                          <p:val>
                                            <p:strVal val="ppt_y"/>
                                          </p:val>
                                        </p:tav>
                                      </p:tavLst>
                                    </p:anim>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 presetClass="entr" presetSubtype="10" fill="hold" nodeType="after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par>
                          <p:cTn id="18" fill="hold">
                            <p:stCondLst>
                              <p:cond delay="2000"/>
                            </p:stCondLst>
                            <p:childTnLst>
                              <p:par>
                                <p:cTn id="19" presetID="22" presetClass="entr" presetSubtype="8" fill="hold" nodeType="afterEffect">
                                  <p:stCondLst>
                                    <p:cond delay="100"/>
                                  </p:stCondLst>
                                  <p:childTnLst>
                                    <p:set>
                                      <p:cBhvr>
                                        <p:cTn id="20" dur="1" fill="hold">
                                          <p:stCondLst>
                                            <p:cond delay="0"/>
                                          </p:stCondLst>
                                        </p:cTn>
                                        <p:tgtEl>
                                          <p:spTgt spid="114"/>
                                        </p:tgtEl>
                                        <p:attrNameLst>
                                          <p:attrName>style.visibility</p:attrName>
                                        </p:attrNameLst>
                                      </p:cBhvr>
                                      <p:to>
                                        <p:strVal val="visible"/>
                                      </p:to>
                                    </p:set>
                                    <p:animEffect transition="in" filter="wipe(left)">
                                      <p:cBhvr>
                                        <p:cTn id="21" dur="500"/>
                                        <p:tgtEl>
                                          <p:spTgt spid="114"/>
                                        </p:tgtEl>
                                      </p:cBhvr>
                                    </p:animEffect>
                                  </p:childTnLst>
                                </p:cTn>
                              </p:par>
                            </p:childTnLst>
                          </p:cTn>
                        </p:par>
                        <p:par>
                          <p:cTn id="22" fill="hold">
                            <p:stCondLst>
                              <p:cond delay="2600"/>
                            </p:stCondLst>
                            <p:childTnLst>
                              <p:par>
                                <p:cTn id="23" presetID="22" presetClass="entr" presetSubtype="8" fill="hold" nodeType="afterEffect">
                                  <p:stCondLst>
                                    <p:cond delay="100"/>
                                  </p:stCondLst>
                                  <p:childTnLst>
                                    <p:set>
                                      <p:cBhvr>
                                        <p:cTn id="24" dur="1" fill="hold">
                                          <p:stCondLst>
                                            <p:cond delay="0"/>
                                          </p:stCondLst>
                                        </p:cTn>
                                        <p:tgtEl>
                                          <p:spTgt spid="111"/>
                                        </p:tgtEl>
                                        <p:attrNameLst>
                                          <p:attrName>style.visibility</p:attrName>
                                        </p:attrNameLst>
                                      </p:cBhvr>
                                      <p:to>
                                        <p:strVal val="visible"/>
                                      </p:to>
                                    </p:set>
                                    <p:animEffect transition="in" filter="wipe(left)">
                                      <p:cBhvr>
                                        <p:cTn id="25" dur="500"/>
                                        <p:tgtEl>
                                          <p:spTgt spid="111"/>
                                        </p:tgtEl>
                                      </p:cBhvr>
                                    </p:animEffect>
                                  </p:childTnLst>
                                </p:cTn>
                              </p:par>
                            </p:childTnLst>
                          </p:cTn>
                        </p:par>
                        <p:par>
                          <p:cTn id="26" fill="hold">
                            <p:stCondLst>
                              <p:cond delay="3200"/>
                            </p:stCondLst>
                            <p:childTnLst>
                              <p:par>
                                <p:cTn id="27" presetID="22" presetClass="entr" presetSubtype="2" fill="hold" nodeType="afterEffect">
                                  <p:stCondLst>
                                    <p:cond delay="100"/>
                                  </p:stCondLst>
                                  <p:childTnLst>
                                    <p:set>
                                      <p:cBhvr>
                                        <p:cTn id="28" dur="1" fill="hold">
                                          <p:stCondLst>
                                            <p:cond delay="0"/>
                                          </p:stCondLst>
                                        </p:cTn>
                                        <p:tgtEl>
                                          <p:spTgt spid="110"/>
                                        </p:tgtEl>
                                        <p:attrNameLst>
                                          <p:attrName>style.visibility</p:attrName>
                                        </p:attrNameLst>
                                      </p:cBhvr>
                                      <p:to>
                                        <p:strVal val="visible"/>
                                      </p:to>
                                    </p:set>
                                    <p:animEffect transition="in" filter="wipe(right)">
                                      <p:cBhvr>
                                        <p:cTn id="29" dur="500"/>
                                        <p:tgtEl>
                                          <p:spTgt spid="110"/>
                                        </p:tgtEl>
                                      </p:cBhvr>
                                    </p:animEffect>
                                  </p:childTnLst>
                                </p:cTn>
                              </p:par>
                            </p:childTnLst>
                          </p:cTn>
                        </p:par>
                        <p:par>
                          <p:cTn id="30" fill="hold">
                            <p:stCondLst>
                              <p:cond delay="3800"/>
                            </p:stCondLst>
                            <p:childTnLst>
                              <p:par>
                                <p:cTn id="31" presetID="22" presetClass="entr" presetSubtype="8" fill="hold" nodeType="afterEffect">
                                  <p:stCondLst>
                                    <p:cond delay="10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par>
                          <p:cTn id="34" fill="hold">
                            <p:stCondLst>
                              <p:cond delay="4400"/>
                            </p:stCondLst>
                            <p:childTnLst>
                              <p:par>
                                <p:cTn id="35" presetID="22" presetClass="entr" presetSubtype="2" fill="hold" nodeType="afterEffect">
                                  <p:stCondLst>
                                    <p:cond delay="10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childTnLst>
                          </p:cTn>
                        </p:par>
                        <p:par>
                          <p:cTn id="38" fill="hold">
                            <p:stCondLst>
                              <p:cond delay="5000"/>
                            </p:stCondLst>
                            <p:childTnLst>
                              <p:par>
                                <p:cTn id="39" presetID="22" presetClass="entr" presetSubtype="8" fill="hold" nodeType="afterEffect">
                                  <p:stCondLst>
                                    <p:cond delay="10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lvl="1"/>
            <a:endParaRPr lang="en-US" dirty="0"/>
          </a:p>
          <a:p>
            <a:pPr marL="342900" lvl="1" indent="0">
              <a:buNone/>
            </a:pPr>
            <a:endParaRPr lang="en-US" dirty="0"/>
          </a:p>
          <a:p>
            <a:pPr lvl="1"/>
            <a:endParaRPr lang="en-US" dirty="0"/>
          </a:p>
          <a:p>
            <a:pPr lvl="1"/>
            <a:endParaRPr lang="en-US" dirty="0"/>
          </a:p>
          <a:p>
            <a:pPr marL="342900" lvl="1" indent="0">
              <a:buNone/>
            </a:pPr>
            <a:endParaRPr lang="en-US" dirty="0"/>
          </a:p>
          <a:p>
            <a:pPr marL="342900" lvl="1" indent="0">
              <a:buNone/>
            </a:pPr>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26</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Method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The Born of Our Method</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pic>
        <p:nvPicPr>
          <p:cNvPr id="12" name="M0" descr="A diagram of a repaint&#10;&#10;Description automatically generated">
            <a:extLst>
              <a:ext uri="{FF2B5EF4-FFF2-40B4-BE49-F238E27FC236}">
                <a16:creationId xmlns:a16="http://schemas.microsoft.com/office/drawing/2014/main" id="{5978573D-ADF0-000F-9B1E-93A47C1E24E7}"/>
              </a:ext>
            </a:extLst>
          </p:cNvPr>
          <p:cNvPicPr>
            <a:picLocks noChangeAspect="1"/>
          </p:cNvPicPr>
          <p:nvPr/>
        </p:nvPicPr>
        <p:blipFill>
          <a:blip r:embed="rId3">
            <a:alphaModFix/>
          </a:blip>
          <a:stretch>
            <a:fillRect/>
          </a:stretch>
        </p:blipFill>
        <p:spPr>
          <a:xfrm>
            <a:off x="543211" y="1287187"/>
            <a:ext cx="3938400" cy="810320"/>
          </a:xfrm>
          <a:prstGeom prst="rect">
            <a:avLst/>
          </a:prstGeom>
        </p:spPr>
      </p:pic>
      <p:pic>
        <p:nvPicPr>
          <p:cNvPr id="13" name="M1" descr="A diagram of a couple of circles and a couple of circles&#10;&#10;Description automatically generated">
            <a:extLst>
              <a:ext uri="{FF2B5EF4-FFF2-40B4-BE49-F238E27FC236}">
                <a16:creationId xmlns:a16="http://schemas.microsoft.com/office/drawing/2014/main" id="{05BC5B67-ABF8-FB50-90B5-810DB5617094}"/>
              </a:ext>
            </a:extLst>
          </p:cNvPr>
          <p:cNvPicPr>
            <a:picLocks noChangeAspect="1"/>
          </p:cNvPicPr>
          <p:nvPr/>
        </p:nvPicPr>
        <p:blipFill>
          <a:blip r:embed="rId4">
            <a:alphaModFix/>
          </a:blip>
          <a:stretch>
            <a:fillRect/>
          </a:stretch>
        </p:blipFill>
        <p:spPr>
          <a:xfrm>
            <a:off x="4807313" y="1238106"/>
            <a:ext cx="4042800" cy="788256"/>
          </a:xfrm>
          <a:prstGeom prst="rect">
            <a:avLst/>
          </a:prstGeom>
        </p:spPr>
      </p:pic>
      <p:pic>
        <p:nvPicPr>
          <p:cNvPr id="11" name="M1_adapt1_big" descr="A diagram of a function&#10;&#10;Description automatically generated with medium confidence">
            <a:extLst>
              <a:ext uri="{FF2B5EF4-FFF2-40B4-BE49-F238E27FC236}">
                <a16:creationId xmlns:a16="http://schemas.microsoft.com/office/drawing/2014/main" id="{FF7DFEE3-AD05-2C8D-F6BF-F0F823EF228D}"/>
              </a:ext>
            </a:extLst>
          </p:cNvPr>
          <p:cNvPicPr>
            <a:picLocks noChangeAspect="1"/>
          </p:cNvPicPr>
          <p:nvPr/>
        </p:nvPicPr>
        <p:blipFill>
          <a:blip r:embed="rId5">
            <a:alphaModFix/>
          </a:blip>
          <a:stretch>
            <a:fillRect/>
          </a:stretch>
        </p:blipFill>
        <p:spPr>
          <a:xfrm>
            <a:off x="310740" y="1051648"/>
            <a:ext cx="8604000" cy="2659904"/>
          </a:xfrm>
          <a:prstGeom prst="rect">
            <a:avLst/>
          </a:prstGeom>
        </p:spPr>
      </p:pic>
      <p:grpSp>
        <p:nvGrpSpPr>
          <p:cNvPr id="9" name="M2_adapt2">
            <a:extLst>
              <a:ext uri="{FF2B5EF4-FFF2-40B4-BE49-F238E27FC236}">
                <a16:creationId xmlns:a16="http://schemas.microsoft.com/office/drawing/2014/main" id="{F9AC4611-8889-3E03-E785-9A3CB246BCB9}"/>
              </a:ext>
            </a:extLst>
          </p:cNvPr>
          <p:cNvGrpSpPr/>
          <p:nvPr/>
        </p:nvGrpSpPr>
        <p:grpSpPr>
          <a:xfrm>
            <a:off x="288098" y="1246852"/>
            <a:ext cx="8573613" cy="3176147"/>
            <a:chOff x="288098" y="1246852"/>
            <a:chExt cx="8573613" cy="3176147"/>
          </a:xfrm>
        </p:grpSpPr>
        <p:pic>
          <p:nvPicPr>
            <p:cNvPr id="30" name="mask" descr="A white background with black dots&#10;&#10;Description automatically generated">
              <a:extLst>
                <a:ext uri="{FF2B5EF4-FFF2-40B4-BE49-F238E27FC236}">
                  <a16:creationId xmlns:a16="http://schemas.microsoft.com/office/drawing/2014/main" id="{80DA290F-B70E-8766-0BD9-CFA2F170F49E}"/>
                </a:ext>
              </a:extLst>
            </p:cNvPr>
            <p:cNvPicPr/>
            <p:nvPr/>
          </p:nvPicPr>
          <p:blipFill>
            <a:blip r:embed="rId6"/>
            <a:stretch>
              <a:fillRect/>
            </a:stretch>
          </p:blipFill>
          <p:spPr>
            <a:xfrm>
              <a:off x="288098" y="1246852"/>
              <a:ext cx="8573613" cy="3092113"/>
            </a:xfrm>
            <a:prstGeom prst="rect">
              <a:avLst/>
            </a:prstGeom>
          </p:spPr>
        </p:pic>
        <p:sp>
          <p:nvSpPr>
            <p:cNvPr id="8" name="TextBox 7">
              <a:extLst>
                <a:ext uri="{FF2B5EF4-FFF2-40B4-BE49-F238E27FC236}">
                  <a16:creationId xmlns:a16="http://schemas.microsoft.com/office/drawing/2014/main" id="{B046598D-CD59-1514-9FA5-AA4B92380156}"/>
                </a:ext>
              </a:extLst>
            </p:cNvPr>
            <p:cNvSpPr txBox="1"/>
            <p:nvPr/>
          </p:nvSpPr>
          <p:spPr>
            <a:xfrm>
              <a:off x="3032232" y="3508599"/>
              <a:ext cx="3079531" cy="914400"/>
            </a:xfrm>
            <a:prstGeom prst="rect">
              <a:avLst/>
            </a:prstGeom>
          </p:spPr>
          <p:txBody>
            <a:bodyPr wrap="none" rtlCol="0">
              <a:normAutofit/>
            </a:bodyPr>
            <a:lstStyle/>
            <a:p>
              <a:pPr algn="ctr"/>
              <a:r>
                <a:rPr lang="en-US" b="1" dirty="0"/>
                <a:t>Stride = 3</a:t>
              </a:r>
            </a:p>
          </p:txBody>
        </p:sp>
        <p:sp>
          <p:nvSpPr>
            <p:cNvPr id="130" name="hint">
              <a:extLst>
                <a:ext uri="{FF2B5EF4-FFF2-40B4-BE49-F238E27FC236}">
                  <a16:creationId xmlns:a16="http://schemas.microsoft.com/office/drawing/2014/main" id="{BE6D1C6D-CC6F-9996-9A29-9150F9665C80}"/>
                </a:ext>
              </a:extLst>
            </p:cNvPr>
            <p:cNvSpPr txBox="1"/>
            <p:nvPr/>
          </p:nvSpPr>
          <p:spPr>
            <a:xfrm>
              <a:off x="3717471" y="1616682"/>
              <a:ext cx="1709057" cy="526261"/>
            </a:xfrm>
            <a:prstGeom prst="rect">
              <a:avLst/>
            </a:prstGeom>
          </p:spPr>
          <p:txBody>
            <a:bodyPr wrap="none" rtlCol="0">
              <a:normAutofit/>
            </a:bodyPr>
            <a:lstStyle/>
            <a:p>
              <a:pPr algn="ctr"/>
              <a:r>
                <a:rPr lang="en-US" sz="2800" b="1" dirty="0">
                  <a:solidFill>
                    <a:schemeClr val="accent5">
                      <a:lumMod val="75000"/>
                    </a:schemeClr>
                  </a:solidFill>
                </a:rPr>
                <a:t>Adaptation 2</a:t>
              </a:r>
              <a:endParaRPr lang="en-US" b="1" dirty="0">
                <a:solidFill>
                  <a:schemeClr val="accent5">
                    <a:lumMod val="75000"/>
                  </a:schemeClr>
                </a:solidFill>
              </a:endParaRPr>
            </a:p>
          </p:txBody>
        </p:sp>
        <p:pic>
          <p:nvPicPr>
            <p:cNvPr id="69" name="axis">
              <a:extLst>
                <a:ext uri="{FF2B5EF4-FFF2-40B4-BE49-F238E27FC236}">
                  <a16:creationId xmlns:a16="http://schemas.microsoft.com/office/drawing/2014/main" id="{C8424E4E-F05B-DC6C-1BD7-E63A728918A6}"/>
                </a:ext>
              </a:extLst>
            </p:cNvPr>
            <p:cNvPicPr>
              <a:picLocks noChangeAspect="1"/>
            </p:cNvPicPr>
            <p:nvPr/>
          </p:nvPicPr>
          <p:blipFill>
            <a:blip r:embed="rId7"/>
            <a:stretch>
              <a:fillRect/>
            </a:stretch>
          </p:blipFill>
          <p:spPr>
            <a:xfrm>
              <a:off x="725444" y="2719768"/>
              <a:ext cx="7772400" cy="361506"/>
            </a:xfrm>
            <a:prstGeom prst="rect">
              <a:avLst/>
            </a:prstGeom>
          </p:spPr>
        </p:pic>
      </p:grpSp>
      <p:cxnSp>
        <p:nvCxnSpPr>
          <p:cNvPr id="110" name="s2">
            <a:extLst>
              <a:ext uri="{FF2B5EF4-FFF2-40B4-BE49-F238E27FC236}">
                <a16:creationId xmlns:a16="http://schemas.microsoft.com/office/drawing/2014/main" id="{AA8B8E72-BFD4-369C-25D7-1E304EE2081D}"/>
              </a:ext>
            </a:extLst>
          </p:cNvPr>
          <p:cNvCxnSpPr>
            <a:cxnSpLocks/>
          </p:cNvCxnSpPr>
          <p:nvPr/>
        </p:nvCxnSpPr>
        <p:spPr>
          <a:xfrm rot="5400000">
            <a:off x="5024411" y="1586273"/>
            <a:ext cx="12700" cy="2571872"/>
          </a:xfrm>
          <a:prstGeom prst="curvedConnector3">
            <a:avLst>
              <a:gd name="adj1" fmla="val 180000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1">
            <a:extLst>
              <a:ext uri="{FF2B5EF4-FFF2-40B4-BE49-F238E27FC236}">
                <a16:creationId xmlns:a16="http://schemas.microsoft.com/office/drawing/2014/main" id="{027B9AC3-31A5-B055-830F-DEE8CD491650}"/>
              </a:ext>
            </a:extLst>
          </p:cNvPr>
          <p:cNvCxnSpPr>
            <a:cxnSpLocks/>
          </p:cNvCxnSpPr>
          <p:nvPr/>
        </p:nvCxnSpPr>
        <p:spPr>
          <a:xfrm rot="5400000" flipH="1" flipV="1">
            <a:off x="4384686" y="913792"/>
            <a:ext cx="3243" cy="3848079"/>
          </a:xfrm>
          <a:prstGeom prst="curvedConnector3">
            <a:avLst>
              <a:gd name="adj1" fmla="val 11053099"/>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1">
            <a:extLst>
              <a:ext uri="{FF2B5EF4-FFF2-40B4-BE49-F238E27FC236}">
                <a16:creationId xmlns:a16="http://schemas.microsoft.com/office/drawing/2014/main" id="{62394D78-E4EB-8ADA-F6CE-BF3F6C4C1A38}"/>
              </a:ext>
            </a:extLst>
          </p:cNvPr>
          <p:cNvCxnSpPr>
            <a:cxnSpLocks/>
          </p:cNvCxnSpPr>
          <p:nvPr/>
        </p:nvCxnSpPr>
        <p:spPr>
          <a:xfrm>
            <a:off x="1820254" y="2423732"/>
            <a:ext cx="642014" cy="415720"/>
          </a:xfrm>
          <a:prstGeom prst="curvedConnector2">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1">
            <a:extLst>
              <a:ext uri="{FF2B5EF4-FFF2-40B4-BE49-F238E27FC236}">
                <a16:creationId xmlns:a16="http://schemas.microsoft.com/office/drawing/2014/main" id="{FF551564-A63B-67F8-76FC-1D427B2629EC}"/>
              </a:ext>
            </a:extLst>
          </p:cNvPr>
          <p:cNvCxnSpPr>
            <a:cxnSpLocks/>
          </p:cNvCxnSpPr>
          <p:nvPr/>
        </p:nvCxnSpPr>
        <p:spPr>
          <a:xfrm rot="5400000" flipH="1" flipV="1">
            <a:off x="5261191" y="901017"/>
            <a:ext cx="412477" cy="3457908"/>
          </a:xfrm>
          <a:prstGeom prst="curvedConnector2">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546608"/>
      </p:ext>
    </p:extLst>
  </p:cSld>
  <p:clrMapOvr>
    <a:masterClrMapping/>
  </p:clrMapOvr>
  <mc:AlternateContent xmlns:mc="http://schemas.openxmlformats.org/markup-compatibility/2006" xmlns:p14="http://schemas.microsoft.com/office/powerpoint/2010/main">
    <mc:Choice Requires="p14">
      <p:transition spd="slow" p14:dur="2000" advTm="5347"/>
    </mc:Choice>
    <mc:Fallback xmlns="">
      <p:transition spd="slow" advTm="5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after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1+ppt_w/2"/>
                                          </p:val>
                                        </p:tav>
                                      </p:tavLst>
                                    </p:anim>
                                    <p:anim calcmode="lin" valueType="num">
                                      <p:cBhvr additive="base">
                                        <p:cTn id="7" dur="500"/>
                                        <p:tgtEl>
                                          <p:spTgt spid="11"/>
                                        </p:tgtEl>
                                        <p:attrNameLst>
                                          <p:attrName>ppt_y</p:attrName>
                                        </p:attrNameLst>
                                      </p:cBhvr>
                                      <p:tavLst>
                                        <p:tav tm="0">
                                          <p:val>
                                            <p:strVal val="ppt_y"/>
                                          </p:val>
                                        </p:tav>
                                        <p:tav tm="100000">
                                          <p:val>
                                            <p:strVal val="ppt_y"/>
                                          </p:val>
                                        </p:tav>
                                      </p:tavLst>
                                    </p:anim>
                                    <p:set>
                                      <p:cBhvr>
                                        <p:cTn id="8" dur="1" fill="hold">
                                          <p:stCondLst>
                                            <p:cond delay="499"/>
                                          </p:stCondLst>
                                        </p:cTn>
                                        <p:tgtEl>
                                          <p:spTgt spid="11"/>
                                        </p:tgtEl>
                                        <p:attrNameLst>
                                          <p:attrName>style.visibility</p:attrName>
                                        </p:attrNameLst>
                                      </p:cBhvr>
                                      <p:to>
                                        <p:strVal val="hidden"/>
                                      </p:to>
                                    </p:set>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 presetClass="entr" presetSubtype="10" fill="hold" nodeType="afterEffect">
                                  <p:stCondLst>
                                    <p:cond delay="50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par>
                          <p:cTn id="18" fill="hold">
                            <p:stCondLst>
                              <p:cond delay="2000"/>
                            </p:stCondLst>
                            <p:childTnLst>
                              <p:par>
                                <p:cTn id="19" presetID="22" presetClass="entr" presetSubtype="8" fill="hold" nodeType="afterEffect">
                                  <p:stCondLst>
                                    <p:cond delay="100"/>
                                  </p:stCondLst>
                                  <p:childTnLst>
                                    <p:set>
                                      <p:cBhvr>
                                        <p:cTn id="20" dur="1" fill="hold">
                                          <p:stCondLst>
                                            <p:cond delay="0"/>
                                          </p:stCondLst>
                                        </p:cTn>
                                        <p:tgtEl>
                                          <p:spTgt spid="114"/>
                                        </p:tgtEl>
                                        <p:attrNameLst>
                                          <p:attrName>style.visibility</p:attrName>
                                        </p:attrNameLst>
                                      </p:cBhvr>
                                      <p:to>
                                        <p:strVal val="visible"/>
                                      </p:to>
                                    </p:set>
                                    <p:animEffect transition="in" filter="wipe(left)">
                                      <p:cBhvr>
                                        <p:cTn id="21" dur="500"/>
                                        <p:tgtEl>
                                          <p:spTgt spid="114"/>
                                        </p:tgtEl>
                                      </p:cBhvr>
                                    </p:animEffect>
                                  </p:childTnLst>
                                </p:cTn>
                              </p:par>
                            </p:childTnLst>
                          </p:cTn>
                        </p:par>
                        <p:par>
                          <p:cTn id="22" fill="hold">
                            <p:stCondLst>
                              <p:cond delay="2600"/>
                            </p:stCondLst>
                            <p:childTnLst>
                              <p:par>
                                <p:cTn id="23" presetID="22" presetClass="entr" presetSubtype="8" fill="hold" nodeType="afterEffect">
                                  <p:stCondLst>
                                    <p:cond delay="100"/>
                                  </p:stCondLst>
                                  <p:childTnLst>
                                    <p:set>
                                      <p:cBhvr>
                                        <p:cTn id="24" dur="1" fill="hold">
                                          <p:stCondLst>
                                            <p:cond delay="0"/>
                                          </p:stCondLst>
                                        </p:cTn>
                                        <p:tgtEl>
                                          <p:spTgt spid="111"/>
                                        </p:tgtEl>
                                        <p:attrNameLst>
                                          <p:attrName>style.visibility</p:attrName>
                                        </p:attrNameLst>
                                      </p:cBhvr>
                                      <p:to>
                                        <p:strVal val="visible"/>
                                      </p:to>
                                    </p:set>
                                    <p:animEffect transition="in" filter="wipe(left)">
                                      <p:cBhvr>
                                        <p:cTn id="25" dur="500"/>
                                        <p:tgtEl>
                                          <p:spTgt spid="111"/>
                                        </p:tgtEl>
                                      </p:cBhvr>
                                    </p:animEffect>
                                  </p:childTnLst>
                                </p:cTn>
                              </p:par>
                            </p:childTnLst>
                          </p:cTn>
                        </p:par>
                        <p:par>
                          <p:cTn id="26" fill="hold">
                            <p:stCondLst>
                              <p:cond delay="3200"/>
                            </p:stCondLst>
                            <p:childTnLst>
                              <p:par>
                                <p:cTn id="27" presetID="22" presetClass="entr" presetSubtype="2" fill="hold" nodeType="afterEffect">
                                  <p:stCondLst>
                                    <p:cond delay="100"/>
                                  </p:stCondLst>
                                  <p:childTnLst>
                                    <p:set>
                                      <p:cBhvr>
                                        <p:cTn id="28" dur="1" fill="hold">
                                          <p:stCondLst>
                                            <p:cond delay="0"/>
                                          </p:stCondLst>
                                        </p:cTn>
                                        <p:tgtEl>
                                          <p:spTgt spid="110"/>
                                        </p:tgtEl>
                                        <p:attrNameLst>
                                          <p:attrName>style.visibility</p:attrName>
                                        </p:attrNameLst>
                                      </p:cBhvr>
                                      <p:to>
                                        <p:strVal val="visible"/>
                                      </p:to>
                                    </p:set>
                                    <p:animEffect transition="in" filter="wipe(right)">
                                      <p:cBhvr>
                                        <p:cTn id="29" dur="500"/>
                                        <p:tgtEl>
                                          <p:spTgt spid="110"/>
                                        </p:tgtEl>
                                      </p:cBhvr>
                                    </p:animEffect>
                                  </p:childTnLst>
                                </p:cTn>
                              </p:par>
                            </p:childTnLst>
                          </p:cTn>
                        </p:par>
                        <p:par>
                          <p:cTn id="30" fill="hold">
                            <p:stCondLst>
                              <p:cond delay="3800"/>
                            </p:stCondLst>
                            <p:childTnLst>
                              <p:par>
                                <p:cTn id="31" presetID="22" presetClass="entr" presetSubtype="8" fill="hold" nodeType="afterEffect">
                                  <p:stCondLst>
                                    <p:cond delay="10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The Born of Our Method</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lvl="1"/>
            <a:endParaRPr lang="en-US" dirty="0"/>
          </a:p>
          <a:p>
            <a:pPr marL="342900" lvl="1" indent="0">
              <a:buNone/>
            </a:pPr>
            <a:endParaRPr lang="en-US" dirty="0"/>
          </a:p>
          <a:p>
            <a:pPr lvl="1"/>
            <a:endParaRPr lang="en-US" dirty="0"/>
          </a:p>
          <a:p>
            <a:pPr lvl="1"/>
            <a:endParaRPr lang="en-US" dirty="0"/>
          </a:p>
          <a:p>
            <a:pPr marL="342900" lvl="1" indent="0">
              <a:buNone/>
            </a:pPr>
            <a:endParaRPr lang="en-US" dirty="0"/>
          </a:p>
          <a:p>
            <a:pPr marL="342900" lvl="1" indent="0">
              <a:buNone/>
            </a:pPr>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27</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Method</a:t>
            </a:r>
          </a:p>
        </p:txBody>
      </p:sp>
      <p:pic>
        <p:nvPicPr>
          <p:cNvPr id="11" name="M0" descr="A diagram of a repaint&#10;&#10;Description automatically generated">
            <a:extLst>
              <a:ext uri="{FF2B5EF4-FFF2-40B4-BE49-F238E27FC236}">
                <a16:creationId xmlns:a16="http://schemas.microsoft.com/office/drawing/2014/main" id="{C49B575F-13A6-A73F-2BBA-602D8A0A5557}"/>
              </a:ext>
            </a:extLst>
          </p:cNvPr>
          <p:cNvPicPr>
            <a:picLocks noChangeAspect="1"/>
          </p:cNvPicPr>
          <p:nvPr/>
        </p:nvPicPr>
        <p:blipFill>
          <a:blip r:embed="rId3">
            <a:alphaModFix/>
          </a:blip>
          <a:stretch>
            <a:fillRect/>
          </a:stretch>
        </p:blipFill>
        <p:spPr>
          <a:xfrm>
            <a:off x="543211" y="1287187"/>
            <a:ext cx="3938400" cy="810320"/>
          </a:xfrm>
          <a:prstGeom prst="rect">
            <a:avLst/>
          </a:prstGeom>
        </p:spPr>
      </p:pic>
      <p:pic>
        <p:nvPicPr>
          <p:cNvPr id="12" name="M1" descr="A diagram of a couple of circles and a couple of circles&#10;&#10;Description automatically generated">
            <a:extLst>
              <a:ext uri="{FF2B5EF4-FFF2-40B4-BE49-F238E27FC236}">
                <a16:creationId xmlns:a16="http://schemas.microsoft.com/office/drawing/2014/main" id="{3E7457DB-00AA-A416-96A9-4B078A9E2A3B}"/>
              </a:ext>
            </a:extLst>
          </p:cNvPr>
          <p:cNvPicPr>
            <a:picLocks noChangeAspect="1"/>
          </p:cNvPicPr>
          <p:nvPr/>
        </p:nvPicPr>
        <p:blipFill>
          <a:blip r:embed="rId4">
            <a:alphaModFix/>
          </a:blip>
          <a:stretch>
            <a:fillRect/>
          </a:stretch>
        </p:blipFill>
        <p:spPr>
          <a:xfrm>
            <a:off x="4807313" y="1238106"/>
            <a:ext cx="4042800" cy="788256"/>
          </a:xfrm>
          <a:prstGeom prst="rect">
            <a:avLst/>
          </a:prstGeom>
        </p:spPr>
      </p:pic>
      <p:pic>
        <p:nvPicPr>
          <p:cNvPr id="13" name="M2" descr="A diagram of a function&#10;&#10;Description automatically generated">
            <a:extLst>
              <a:ext uri="{FF2B5EF4-FFF2-40B4-BE49-F238E27FC236}">
                <a16:creationId xmlns:a16="http://schemas.microsoft.com/office/drawing/2014/main" id="{4BACC459-4965-964A-D822-62CF3B34B663}"/>
              </a:ext>
            </a:extLst>
          </p:cNvPr>
          <p:cNvPicPr>
            <a:picLocks noChangeAspect="1"/>
          </p:cNvPicPr>
          <p:nvPr/>
        </p:nvPicPr>
        <p:blipFill>
          <a:blip r:embed="rId5">
            <a:alphaModFix/>
          </a:blip>
          <a:stretch>
            <a:fillRect/>
          </a:stretch>
        </p:blipFill>
        <p:spPr>
          <a:xfrm>
            <a:off x="532270" y="2311165"/>
            <a:ext cx="3970800" cy="812076"/>
          </a:xfrm>
          <a:prstGeom prst="rect">
            <a:avLst/>
          </a:prstGeom>
        </p:spPr>
      </p:pic>
      <p:pic>
        <p:nvPicPr>
          <p:cNvPr id="8" name="M2_adapt2_big" descr="A diagram of an equation&#10;&#10;Description automatically generated">
            <a:extLst>
              <a:ext uri="{FF2B5EF4-FFF2-40B4-BE49-F238E27FC236}">
                <a16:creationId xmlns:a16="http://schemas.microsoft.com/office/drawing/2014/main" id="{0365EF09-FA9A-45E1-E2B8-DE5E9A69791C}"/>
              </a:ext>
            </a:extLst>
          </p:cNvPr>
          <p:cNvPicPr>
            <a:picLocks noChangeAspect="1"/>
          </p:cNvPicPr>
          <p:nvPr/>
        </p:nvPicPr>
        <p:blipFill>
          <a:blip r:embed="rId6">
            <a:alphaModFix/>
          </a:blip>
          <a:stretch>
            <a:fillRect/>
          </a:stretch>
        </p:blipFill>
        <p:spPr>
          <a:xfrm>
            <a:off x="248955" y="1066347"/>
            <a:ext cx="8766000" cy="2512920"/>
          </a:xfrm>
          <a:prstGeom prst="rect">
            <a:avLst/>
          </a:prstGeom>
        </p:spPr>
      </p:pic>
      <p:grpSp>
        <p:nvGrpSpPr>
          <p:cNvPr id="10" name="M3_adapt3">
            <a:extLst>
              <a:ext uri="{FF2B5EF4-FFF2-40B4-BE49-F238E27FC236}">
                <a16:creationId xmlns:a16="http://schemas.microsoft.com/office/drawing/2014/main" id="{2AA19190-01DC-08BB-C17A-490B463C52A1}"/>
              </a:ext>
            </a:extLst>
          </p:cNvPr>
          <p:cNvGrpSpPr/>
          <p:nvPr/>
        </p:nvGrpSpPr>
        <p:grpSpPr>
          <a:xfrm>
            <a:off x="282288" y="1247411"/>
            <a:ext cx="8573613" cy="3175588"/>
            <a:chOff x="282288" y="1247411"/>
            <a:chExt cx="8573613" cy="3175588"/>
          </a:xfrm>
        </p:grpSpPr>
        <p:pic>
          <p:nvPicPr>
            <p:cNvPr id="64" name="mask" descr="A white background with black dots&#10;&#10;Description automatically generated">
              <a:extLst>
                <a:ext uri="{FF2B5EF4-FFF2-40B4-BE49-F238E27FC236}">
                  <a16:creationId xmlns:a16="http://schemas.microsoft.com/office/drawing/2014/main" id="{ED77321C-8056-086B-893A-C056FC1A2CDC}"/>
                </a:ext>
              </a:extLst>
            </p:cNvPr>
            <p:cNvPicPr/>
            <p:nvPr/>
          </p:nvPicPr>
          <p:blipFill>
            <a:blip r:embed="rId7"/>
            <a:stretch>
              <a:fillRect/>
            </a:stretch>
          </p:blipFill>
          <p:spPr>
            <a:xfrm>
              <a:off x="282288" y="1247411"/>
              <a:ext cx="8573613" cy="3092113"/>
            </a:xfrm>
            <a:prstGeom prst="rect">
              <a:avLst/>
            </a:prstGeom>
          </p:spPr>
        </p:pic>
        <p:sp>
          <p:nvSpPr>
            <p:cNvPr id="9" name="TextBox 8">
              <a:extLst>
                <a:ext uri="{FF2B5EF4-FFF2-40B4-BE49-F238E27FC236}">
                  <a16:creationId xmlns:a16="http://schemas.microsoft.com/office/drawing/2014/main" id="{5FDDF1E8-312A-97BE-242B-AF498D02B5F3}"/>
                </a:ext>
              </a:extLst>
            </p:cNvPr>
            <p:cNvSpPr txBox="1"/>
            <p:nvPr/>
          </p:nvSpPr>
          <p:spPr>
            <a:xfrm>
              <a:off x="3032232" y="3508599"/>
              <a:ext cx="3079531" cy="914400"/>
            </a:xfrm>
            <a:prstGeom prst="rect">
              <a:avLst/>
            </a:prstGeom>
          </p:spPr>
          <p:txBody>
            <a:bodyPr wrap="none" rtlCol="0">
              <a:normAutofit/>
            </a:bodyPr>
            <a:lstStyle/>
            <a:p>
              <a:pPr algn="ctr"/>
              <a:r>
                <a:rPr lang="en-US" b="1" dirty="0"/>
                <a:t>Max Stride</a:t>
              </a:r>
            </a:p>
          </p:txBody>
        </p:sp>
        <p:sp>
          <p:nvSpPr>
            <p:cNvPr id="130" name="title">
              <a:extLst>
                <a:ext uri="{FF2B5EF4-FFF2-40B4-BE49-F238E27FC236}">
                  <a16:creationId xmlns:a16="http://schemas.microsoft.com/office/drawing/2014/main" id="{BE6D1C6D-CC6F-9996-9A29-9150F9665C80}"/>
                </a:ext>
              </a:extLst>
            </p:cNvPr>
            <p:cNvSpPr txBox="1"/>
            <p:nvPr/>
          </p:nvSpPr>
          <p:spPr>
            <a:xfrm>
              <a:off x="3717471" y="1616682"/>
              <a:ext cx="1709057" cy="526261"/>
            </a:xfrm>
            <a:prstGeom prst="rect">
              <a:avLst/>
            </a:prstGeom>
          </p:spPr>
          <p:txBody>
            <a:bodyPr wrap="none" rtlCol="0">
              <a:normAutofit/>
            </a:bodyPr>
            <a:lstStyle/>
            <a:p>
              <a:pPr algn="ctr"/>
              <a:r>
                <a:rPr lang="en-US" sz="2800" b="1" dirty="0">
                  <a:solidFill>
                    <a:schemeClr val="accent5">
                      <a:lumMod val="75000"/>
                    </a:schemeClr>
                  </a:solidFill>
                </a:rPr>
                <a:t>Adaptation 3</a:t>
              </a:r>
              <a:endParaRPr lang="en-US" b="1" dirty="0">
                <a:solidFill>
                  <a:schemeClr val="accent5">
                    <a:lumMod val="75000"/>
                  </a:schemeClr>
                </a:solidFill>
              </a:endParaRPr>
            </a:p>
          </p:txBody>
        </p:sp>
        <p:grpSp>
          <p:nvGrpSpPr>
            <p:cNvPr id="77" name="axis">
              <a:extLst>
                <a:ext uri="{FF2B5EF4-FFF2-40B4-BE49-F238E27FC236}">
                  <a16:creationId xmlns:a16="http://schemas.microsoft.com/office/drawing/2014/main" id="{2C5BDEBF-7B15-DCBA-C68C-6930939C979E}"/>
                </a:ext>
              </a:extLst>
            </p:cNvPr>
            <p:cNvGrpSpPr/>
            <p:nvPr/>
          </p:nvGrpSpPr>
          <p:grpSpPr>
            <a:xfrm>
              <a:off x="725444" y="2719768"/>
              <a:ext cx="7772400" cy="361506"/>
              <a:chOff x="725444" y="3405250"/>
              <a:chExt cx="7772400" cy="361506"/>
            </a:xfrm>
          </p:grpSpPr>
          <p:pic>
            <p:nvPicPr>
              <p:cNvPr id="69" name="Picture 68">
                <a:extLst>
                  <a:ext uri="{FF2B5EF4-FFF2-40B4-BE49-F238E27FC236}">
                    <a16:creationId xmlns:a16="http://schemas.microsoft.com/office/drawing/2014/main" id="{C8424E4E-F05B-DC6C-1BD7-E63A728918A6}"/>
                  </a:ext>
                </a:extLst>
              </p:cNvPr>
              <p:cNvPicPr>
                <a:picLocks noChangeAspect="1"/>
              </p:cNvPicPr>
              <p:nvPr/>
            </p:nvPicPr>
            <p:blipFill>
              <a:blip r:embed="rId8"/>
              <a:stretch>
                <a:fillRect/>
              </a:stretch>
            </p:blipFill>
            <p:spPr>
              <a:xfrm>
                <a:off x="725444" y="3405250"/>
                <a:ext cx="7772400" cy="361506"/>
              </a:xfrm>
              <a:prstGeom prst="rect">
                <a:avLst/>
              </a:prstGeom>
            </p:spPr>
          </p:pic>
          <p:grpSp>
            <p:nvGrpSpPr>
              <p:cNvPr id="76" name="points" hidden="1">
                <a:extLst>
                  <a:ext uri="{FF2B5EF4-FFF2-40B4-BE49-F238E27FC236}">
                    <a16:creationId xmlns:a16="http://schemas.microsoft.com/office/drawing/2014/main" id="{93ADF2BC-D786-2992-E86C-F72998E4020F}"/>
                  </a:ext>
                </a:extLst>
              </p:cNvPr>
              <p:cNvGrpSpPr/>
              <p:nvPr/>
            </p:nvGrpSpPr>
            <p:grpSpPr>
              <a:xfrm>
                <a:off x="989379" y="3518448"/>
                <a:ext cx="7284496" cy="42486"/>
                <a:chOff x="989379" y="3518448"/>
                <a:chExt cx="7284496" cy="42486"/>
              </a:xfrm>
            </p:grpSpPr>
            <p:sp>
              <p:nvSpPr>
                <p:cNvPr id="70" name="Rectangle 69">
                  <a:extLst>
                    <a:ext uri="{FF2B5EF4-FFF2-40B4-BE49-F238E27FC236}">
                      <a16:creationId xmlns:a16="http://schemas.microsoft.com/office/drawing/2014/main" id="{FB674E16-38FC-9DD4-2DD6-47C033243BD5}"/>
                    </a:ext>
                  </a:extLst>
                </p:cNvPr>
                <p:cNvSpPr/>
                <p:nvPr/>
              </p:nvSpPr>
              <p:spPr>
                <a:xfrm>
                  <a:off x="2408268" y="3524934"/>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C49CC46-8E24-D848-B7B7-126A285D785D}"/>
                    </a:ext>
                  </a:extLst>
                </p:cNvPr>
                <p:cNvSpPr/>
                <p:nvPr/>
              </p:nvSpPr>
              <p:spPr>
                <a:xfrm>
                  <a:off x="6256347" y="3521691"/>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CAAE356-13CB-1005-2B18-82A0E16EFA93}"/>
                    </a:ext>
                  </a:extLst>
                </p:cNvPr>
                <p:cNvSpPr/>
                <p:nvPr/>
              </p:nvSpPr>
              <p:spPr>
                <a:xfrm>
                  <a:off x="4967168" y="3518448"/>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A68959-55A7-C401-D56B-39E563E927FE}"/>
                    </a:ext>
                  </a:extLst>
                </p:cNvPr>
                <p:cNvSpPr/>
                <p:nvPr/>
              </p:nvSpPr>
              <p:spPr>
                <a:xfrm>
                  <a:off x="3684475" y="3521691"/>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7A485C7-4040-0920-B7C9-E6790FBEB4BD}"/>
                    </a:ext>
                  </a:extLst>
                </p:cNvPr>
                <p:cNvSpPr/>
                <p:nvPr/>
              </p:nvSpPr>
              <p:spPr>
                <a:xfrm>
                  <a:off x="989379" y="3521790"/>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CFA0196-4ABD-6A5D-24F9-781B9B43A7B5}"/>
                    </a:ext>
                  </a:extLst>
                </p:cNvPr>
                <p:cNvSpPr/>
                <p:nvPr/>
              </p:nvSpPr>
              <p:spPr>
                <a:xfrm>
                  <a:off x="8165875" y="3521180"/>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54" name="s9">
            <a:extLst>
              <a:ext uri="{FF2B5EF4-FFF2-40B4-BE49-F238E27FC236}">
                <a16:creationId xmlns:a16="http://schemas.microsoft.com/office/drawing/2014/main" id="{FE6FAF2A-F86C-F9A2-E6B1-084858B3AE1A}"/>
              </a:ext>
            </a:extLst>
          </p:cNvPr>
          <p:cNvCxnSpPr>
            <a:cxnSpLocks/>
            <a:stCxn id="71" idx="0"/>
            <a:endCxn id="75" idx="0"/>
          </p:cNvCxnSpPr>
          <p:nvPr/>
        </p:nvCxnSpPr>
        <p:spPr>
          <a:xfrm rot="5400000" flipH="1" flipV="1">
            <a:off x="7264856" y="1881190"/>
            <a:ext cx="511" cy="1909528"/>
          </a:xfrm>
          <a:prstGeom prst="curvedConnector3">
            <a:avLst>
              <a:gd name="adj1" fmla="val 56019765"/>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8">
            <a:extLst>
              <a:ext uri="{FF2B5EF4-FFF2-40B4-BE49-F238E27FC236}">
                <a16:creationId xmlns:a16="http://schemas.microsoft.com/office/drawing/2014/main" id="{1CE79E63-A6D0-FFEA-E10B-C0D77C95621C}"/>
              </a:ext>
            </a:extLst>
          </p:cNvPr>
          <p:cNvCxnSpPr>
            <a:cxnSpLocks/>
            <a:stCxn id="75" idx="2"/>
            <a:endCxn id="71" idx="2"/>
          </p:cNvCxnSpPr>
          <p:nvPr/>
        </p:nvCxnSpPr>
        <p:spPr>
          <a:xfrm rot="5400000">
            <a:off x="7264856" y="1917189"/>
            <a:ext cx="511" cy="1909528"/>
          </a:xfrm>
          <a:prstGeom prst="curvedConnector3">
            <a:avLst>
              <a:gd name="adj1" fmla="val 5974775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7">
            <a:extLst>
              <a:ext uri="{FF2B5EF4-FFF2-40B4-BE49-F238E27FC236}">
                <a16:creationId xmlns:a16="http://schemas.microsoft.com/office/drawing/2014/main" id="{BB88F779-8DAB-166A-516A-C1F74FDB3669}"/>
              </a:ext>
            </a:extLst>
          </p:cNvPr>
          <p:cNvCxnSpPr>
            <a:cxnSpLocks/>
            <a:stCxn id="72" idx="0"/>
            <a:endCxn id="75" idx="0"/>
          </p:cNvCxnSpPr>
          <p:nvPr/>
        </p:nvCxnSpPr>
        <p:spPr>
          <a:xfrm rot="16200000" flipH="1">
            <a:off x="6619155" y="1234979"/>
            <a:ext cx="2732" cy="3198707"/>
          </a:xfrm>
          <a:prstGeom prst="curvedConnector3">
            <a:avLst>
              <a:gd name="adj1" fmla="val -13597182"/>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6">
            <a:extLst>
              <a:ext uri="{FF2B5EF4-FFF2-40B4-BE49-F238E27FC236}">
                <a16:creationId xmlns:a16="http://schemas.microsoft.com/office/drawing/2014/main" id="{894F72C5-3EAA-7B0B-238D-47550248B6C4}"/>
              </a:ext>
            </a:extLst>
          </p:cNvPr>
          <p:cNvCxnSpPr>
            <a:cxnSpLocks/>
            <a:stCxn id="75" idx="2"/>
            <a:endCxn id="72" idx="2"/>
          </p:cNvCxnSpPr>
          <p:nvPr/>
        </p:nvCxnSpPr>
        <p:spPr>
          <a:xfrm rot="5400000" flipH="1">
            <a:off x="6619156" y="1270979"/>
            <a:ext cx="2732" cy="3198707"/>
          </a:xfrm>
          <a:prstGeom prst="curvedConnector3">
            <a:avLst>
              <a:gd name="adj1" fmla="val -1464319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5">
            <a:extLst>
              <a:ext uri="{FF2B5EF4-FFF2-40B4-BE49-F238E27FC236}">
                <a16:creationId xmlns:a16="http://schemas.microsoft.com/office/drawing/2014/main" id="{A7B91955-ADAF-B6AF-93D2-70509DAF58AD}"/>
              </a:ext>
            </a:extLst>
          </p:cNvPr>
          <p:cNvCxnSpPr>
            <a:cxnSpLocks/>
            <a:stCxn id="73" idx="0"/>
            <a:endCxn id="75" idx="0"/>
          </p:cNvCxnSpPr>
          <p:nvPr/>
        </p:nvCxnSpPr>
        <p:spPr>
          <a:xfrm rot="5400000" flipH="1" flipV="1">
            <a:off x="5978920" y="595254"/>
            <a:ext cx="511" cy="4481400"/>
          </a:xfrm>
          <a:prstGeom prst="curvedConnector3">
            <a:avLst>
              <a:gd name="adj1" fmla="val 82115656"/>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4">
            <a:extLst>
              <a:ext uri="{FF2B5EF4-FFF2-40B4-BE49-F238E27FC236}">
                <a16:creationId xmlns:a16="http://schemas.microsoft.com/office/drawing/2014/main" id="{AA8B8E72-BFD4-369C-25D7-1E304EE2081D}"/>
              </a:ext>
            </a:extLst>
          </p:cNvPr>
          <p:cNvCxnSpPr>
            <a:cxnSpLocks/>
            <a:stCxn id="75" idx="2"/>
            <a:endCxn id="73" idx="2"/>
          </p:cNvCxnSpPr>
          <p:nvPr/>
        </p:nvCxnSpPr>
        <p:spPr>
          <a:xfrm rot="5400000">
            <a:off x="5978920" y="631253"/>
            <a:ext cx="511" cy="4481400"/>
          </a:xfrm>
          <a:prstGeom prst="curvedConnector3">
            <a:avLst>
              <a:gd name="adj1" fmla="val 9516360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3">
            <a:extLst>
              <a:ext uri="{FF2B5EF4-FFF2-40B4-BE49-F238E27FC236}">
                <a16:creationId xmlns:a16="http://schemas.microsoft.com/office/drawing/2014/main" id="{D785A695-CA88-8978-43E1-754B1BA3F5A2}"/>
              </a:ext>
            </a:extLst>
          </p:cNvPr>
          <p:cNvCxnSpPr>
            <a:cxnSpLocks/>
            <a:stCxn id="70" idx="0"/>
            <a:endCxn id="75" idx="0"/>
          </p:cNvCxnSpPr>
          <p:nvPr/>
        </p:nvCxnSpPr>
        <p:spPr>
          <a:xfrm rot="5400000" flipH="1" flipV="1">
            <a:off x="5339194" y="-41228"/>
            <a:ext cx="3754" cy="5757607"/>
          </a:xfrm>
          <a:prstGeom prst="curvedConnector3">
            <a:avLst>
              <a:gd name="adj1" fmla="val 13040144"/>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2">
            <a:extLst>
              <a:ext uri="{FF2B5EF4-FFF2-40B4-BE49-F238E27FC236}">
                <a16:creationId xmlns:a16="http://schemas.microsoft.com/office/drawing/2014/main" id="{0DDDB96A-7FAB-405D-751B-72CE13A85C11}"/>
              </a:ext>
            </a:extLst>
          </p:cNvPr>
          <p:cNvCxnSpPr>
            <a:cxnSpLocks/>
            <a:stCxn id="75" idx="2"/>
            <a:endCxn id="70" idx="2"/>
          </p:cNvCxnSpPr>
          <p:nvPr/>
        </p:nvCxnSpPr>
        <p:spPr>
          <a:xfrm rot="5400000">
            <a:off x="5339195" y="-5228"/>
            <a:ext cx="3754" cy="5757607"/>
          </a:xfrm>
          <a:prstGeom prst="curvedConnector3">
            <a:avLst>
              <a:gd name="adj1" fmla="val 15359563"/>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1">
            <a:extLst>
              <a:ext uri="{FF2B5EF4-FFF2-40B4-BE49-F238E27FC236}">
                <a16:creationId xmlns:a16="http://schemas.microsoft.com/office/drawing/2014/main" id="{027B9AC3-31A5-B055-830F-DEE8CD491650}"/>
              </a:ext>
            </a:extLst>
          </p:cNvPr>
          <p:cNvCxnSpPr>
            <a:cxnSpLocks/>
            <a:endCxn id="75" idx="0"/>
          </p:cNvCxnSpPr>
          <p:nvPr/>
        </p:nvCxnSpPr>
        <p:spPr>
          <a:xfrm>
            <a:off x="2276475" y="2142943"/>
            <a:ext cx="5943400" cy="692755"/>
          </a:xfrm>
          <a:prstGeom prst="curvedConnector2">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006968"/>
      </p:ext>
    </p:extLst>
  </p:cSld>
  <p:clrMapOvr>
    <a:masterClrMapping/>
  </p:clrMapOvr>
  <mc:AlternateContent xmlns:mc="http://schemas.openxmlformats.org/markup-compatibility/2006" xmlns:p14="http://schemas.microsoft.com/office/powerpoint/2010/main">
    <mc:Choice Requires="p14">
      <p:transition spd="slow" p14:dur="2000" advTm="8219"/>
    </mc:Choice>
    <mc:Fallback xmlns="">
      <p:transition spd="slow" advTm="8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 presetClass="exit" presetSubtype="8" fill="hold" nodeType="after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0-ppt_w/2"/>
                                          </p:val>
                                        </p:tav>
                                      </p:tavLst>
                                    </p:anim>
                                    <p:anim calcmode="lin" valueType="num">
                                      <p:cBhvr additive="base">
                                        <p:cTn id="7" dur="500"/>
                                        <p:tgtEl>
                                          <p:spTgt spid="8"/>
                                        </p:tgtEl>
                                        <p:attrNameLst>
                                          <p:attrName>ppt_y</p:attrName>
                                        </p:attrNameLst>
                                      </p:cBhvr>
                                      <p:tavLst>
                                        <p:tav tm="0">
                                          <p:val>
                                            <p:strVal val="ppt_y"/>
                                          </p:val>
                                        </p:tav>
                                        <p:tav tm="100000">
                                          <p:val>
                                            <p:strVal val="ppt_y"/>
                                          </p:val>
                                        </p:tav>
                                      </p:tavLst>
                                    </p:anim>
                                    <p:set>
                                      <p:cBhvr>
                                        <p:cTn id="8" dur="1" fill="hold">
                                          <p:stCondLst>
                                            <p:cond delay="499"/>
                                          </p:stCondLst>
                                        </p:cTn>
                                        <p:tgtEl>
                                          <p:spTgt spid="8"/>
                                        </p:tgtEl>
                                        <p:attrNameLst>
                                          <p:attrName>style.visibility</p:attrName>
                                        </p:attrNameLst>
                                      </p:cBhvr>
                                      <p:to>
                                        <p:strVal val="hidden"/>
                                      </p:to>
                                    </p:set>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5" presetClass="entr" presetSubtype="1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par>
                          <p:cTn id="18" fill="hold">
                            <p:stCondLst>
                              <p:cond delay="2000"/>
                            </p:stCondLst>
                            <p:childTnLst>
                              <p:par>
                                <p:cTn id="19" presetID="22" presetClass="entr" presetSubtype="8" fill="hold" nodeType="afterEffect">
                                  <p:stCondLst>
                                    <p:cond delay="100"/>
                                  </p:stCondLst>
                                  <p:childTnLst>
                                    <p:set>
                                      <p:cBhvr>
                                        <p:cTn id="20" dur="1" fill="hold">
                                          <p:stCondLst>
                                            <p:cond delay="0"/>
                                          </p:stCondLst>
                                        </p:cTn>
                                        <p:tgtEl>
                                          <p:spTgt spid="111"/>
                                        </p:tgtEl>
                                        <p:attrNameLst>
                                          <p:attrName>style.visibility</p:attrName>
                                        </p:attrNameLst>
                                      </p:cBhvr>
                                      <p:to>
                                        <p:strVal val="visible"/>
                                      </p:to>
                                    </p:set>
                                    <p:animEffect transition="in" filter="wipe(left)">
                                      <p:cBhvr>
                                        <p:cTn id="21" dur="500"/>
                                        <p:tgtEl>
                                          <p:spTgt spid="111"/>
                                        </p:tgtEl>
                                      </p:cBhvr>
                                    </p:animEffect>
                                  </p:childTnLst>
                                </p:cTn>
                              </p:par>
                            </p:childTnLst>
                          </p:cTn>
                        </p:par>
                        <p:par>
                          <p:cTn id="22" fill="hold">
                            <p:stCondLst>
                              <p:cond delay="2600"/>
                            </p:stCondLst>
                            <p:childTnLst>
                              <p:par>
                                <p:cTn id="23" presetID="22" presetClass="entr" presetSubtype="2" fill="hold" nodeType="afterEffect">
                                  <p:stCondLst>
                                    <p:cond delay="100"/>
                                  </p:stCondLst>
                                  <p:childTnLst>
                                    <p:set>
                                      <p:cBhvr>
                                        <p:cTn id="24" dur="1" fill="hold">
                                          <p:stCondLst>
                                            <p:cond delay="0"/>
                                          </p:stCondLst>
                                        </p:cTn>
                                        <p:tgtEl>
                                          <p:spTgt spid="58"/>
                                        </p:tgtEl>
                                        <p:attrNameLst>
                                          <p:attrName>style.visibility</p:attrName>
                                        </p:attrNameLst>
                                      </p:cBhvr>
                                      <p:to>
                                        <p:strVal val="visible"/>
                                      </p:to>
                                    </p:set>
                                    <p:animEffect transition="in" filter="wipe(right)">
                                      <p:cBhvr>
                                        <p:cTn id="25" dur="500"/>
                                        <p:tgtEl>
                                          <p:spTgt spid="58"/>
                                        </p:tgtEl>
                                      </p:cBhvr>
                                    </p:animEffect>
                                  </p:childTnLst>
                                </p:cTn>
                              </p:par>
                            </p:childTnLst>
                          </p:cTn>
                        </p:par>
                        <p:par>
                          <p:cTn id="26" fill="hold">
                            <p:stCondLst>
                              <p:cond delay="3200"/>
                            </p:stCondLst>
                            <p:childTnLst>
                              <p:par>
                                <p:cTn id="27" presetID="22" presetClass="entr" presetSubtype="8" fill="hold" nodeType="afterEffect">
                                  <p:stCondLst>
                                    <p:cond delay="10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par>
                          <p:cTn id="30" fill="hold">
                            <p:stCondLst>
                              <p:cond delay="3800"/>
                            </p:stCondLst>
                            <p:childTnLst>
                              <p:par>
                                <p:cTn id="31" presetID="22" presetClass="entr" presetSubtype="2" fill="hold" nodeType="afterEffect">
                                  <p:stCondLst>
                                    <p:cond delay="100"/>
                                  </p:stCondLst>
                                  <p:childTnLst>
                                    <p:set>
                                      <p:cBhvr>
                                        <p:cTn id="32" dur="1" fill="hold">
                                          <p:stCondLst>
                                            <p:cond delay="0"/>
                                          </p:stCondLst>
                                        </p:cTn>
                                        <p:tgtEl>
                                          <p:spTgt spid="110"/>
                                        </p:tgtEl>
                                        <p:attrNameLst>
                                          <p:attrName>style.visibility</p:attrName>
                                        </p:attrNameLst>
                                      </p:cBhvr>
                                      <p:to>
                                        <p:strVal val="visible"/>
                                      </p:to>
                                    </p:set>
                                    <p:animEffect transition="in" filter="wipe(right)">
                                      <p:cBhvr>
                                        <p:cTn id="33" dur="500"/>
                                        <p:tgtEl>
                                          <p:spTgt spid="110"/>
                                        </p:tgtEl>
                                      </p:cBhvr>
                                    </p:animEffect>
                                  </p:childTnLst>
                                </p:cTn>
                              </p:par>
                            </p:childTnLst>
                          </p:cTn>
                        </p:par>
                        <p:par>
                          <p:cTn id="34" fill="hold">
                            <p:stCondLst>
                              <p:cond delay="4400"/>
                            </p:stCondLst>
                            <p:childTnLst>
                              <p:par>
                                <p:cTn id="35" presetID="22" presetClass="entr" presetSubtype="8" fill="hold" nodeType="afterEffect">
                                  <p:stCondLst>
                                    <p:cond delay="10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par>
                          <p:cTn id="38" fill="hold">
                            <p:stCondLst>
                              <p:cond delay="5000"/>
                            </p:stCondLst>
                            <p:childTnLst>
                              <p:par>
                                <p:cTn id="39" presetID="22" presetClass="entr" presetSubtype="2" fill="hold" nodeType="afterEffect">
                                  <p:stCondLst>
                                    <p:cond delay="100"/>
                                  </p:stCondLst>
                                  <p:childTnLst>
                                    <p:set>
                                      <p:cBhvr>
                                        <p:cTn id="40" dur="1" fill="hold">
                                          <p:stCondLst>
                                            <p:cond delay="0"/>
                                          </p:stCondLst>
                                        </p:cTn>
                                        <p:tgtEl>
                                          <p:spTgt spid="39"/>
                                        </p:tgtEl>
                                        <p:attrNameLst>
                                          <p:attrName>style.visibility</p:attrName>
                                        </p:attrNameLst>
                                      </p:cBhvr>
                                      <p:to>
                                        <p:strVal val="visible"/>
                                      </p:to>
                                    </p:set>
                                    <p:animEffect transition="in" filter="wipe(right)">
                                      <p:cBhvr>
                                        <p:cTn id="41" dur="500"/>
                                        <p:tgtEl>
                                          <p:spTgt spid="39"/>
                                        </p:tgtEl>
                                      </p:cBhvr>
                                    </p:animEffect>
                                  </p:childTnLst>
                                </p:cTn>
                              </p:par>
                            </p:childTnLst>
                          </p:cTn>
                        </p:par>
                        <p:par>
                          <p:cTn id="42" fill="hold">
                            <p:stCondLst>
                              <p:cond delay="5600"/>
                            </p:stCondLst>
                            <p:childTnLst>
                              <p:par>
                                <p:cTn id="43" presetID="22" presetClass="entr" presetSubtype="8" fill="hold" nodeType="after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wipe(left)">
                                      <p:cBhvr>
                                        <p:cTn id="45" dur="500"/>
                                        <p:tgtEl>
                                          <p:spTgt spid="44"/>
                                        </p:tgtEl>
                                      </p:cBhvr>
                                    </p:animEffect>
                                  </p:childTnLst>
                                </p:cTn>
                              </p:par>
                            </p:childTnLst>
                          </p:cTn>
                        </p:par>
                        <p:par>
                          <p:cTn id="46" fill="hold">
                            <p:stCondLst>
                              <p:cond delay="6200"/>
                            </p:stCondLst>
                            <p:childTnLst>
                              <p:par>
                                <p:cTn id="47" presetID="22" presetClass="entr" presetSubtype="2" fill="hold" nodeType="afterEffect">
                                  <p:stCondLst>
                                    <p:cond delay="100"/>
                                  </p:stCondLst>
                                  <p:childTnLst>
                                    <p:set>
                                      <p:cBhvr>
                                        <p:cTn id="48" dur="1" fill="hold">
                                          <p:stCondLst>
                                            <p:cond delay="0"/>
                                          </p:stCondLst>
                                        </p:cTn>
                                        <p:tgtEl>
                                          <p:spTgt spid="48"/>
                                        </p:tgtEl>
                                        <p:attrNameLst>
                                          <p:attrName>style.visibility</p:attrName>
                                        </p:attrNameLst>
                                      </p:cBhvr>
                                      <p:to>
                                        <p:strVal val="visible"/>
                                      </p:to>
                                    </p:set>
                                    <p:animEffect transition="in" filter="wipe(right)">
                                      <p:cBhvr>
                                        <p:cTn id="49" dur="500"/>
                                        <p:tgtEl>
                                          <p:spTgt spid="48"/>
                                        </p:tgtEl>
                                      </p:cBhvr>
                                    </p:animEffect>
                                  </p:childTnLst>
                                </p:cTn>
                              </p:par>
                            </p:childTnLst>
                          </p:cTn>
                        </p:par>
                        <p:par>
                          <p:cTn id="50" fill="hold">
                            <p:stCondLst>
                              <p:cond delay="6800"/>
                            </p:stCondLst>
                            <p:childTnLst>
                              <p:par>
                                <p:cTn id="51" presetID="22" presetClass="entr" presetSubtype="8" fill="hold" nodeType="afterEffect">
                                  <p:stCondLst>
                                    <p:cond delay="100"/>
                                  </p:stCondLst>
                                  <p:childTnLst>
                                    <p:set>
                                      <p:cBhvr>
                                        <p:cTn id="52" dur="1" fill="hold">
                                          <p:stCondLst>
                                            <p:cond delay="0"/>
                                          </p:stCondLst>
                                        </p:cTn>
                                        <p:tgtEl>
                                          <p:spTgt spid="54"/>
                                        </p:tgtEl>
                                        <p:attrNameLst>
                                          <p:attrName>style.visibility</p:attrName>
                                        </p:attrNameLst>
                                      </p:cBhvr>
                                      <p:to>
                                        <p:strVal val="visible"/>
                                      </p:to>
                                    </p:set>
                                    <p:animEffect transition="in" filter="wipe(left)">
                                      <p:cBhvr>
                                        <p:cTn id="5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lvl="1"/>
            <a:endParaRPr lang="en-US" dirty="0"/>
          </a:p>
          <a:p>
            <a:pPr marL="342900" lvl="1" indent="0">
              <a:buNone/>
            </a:pPr>
            <a:endParaRPr lang="en-US" dirty="0"/>
          </a:p>
          <a:p>
            <a:pPr lvl="1"/>
            <a:endParaRPr lang="en-US" dirty="0"/>
          </a:p>
          <a:p>
            <a:pPr lvl="1"/>
            <a:endParaRPr lang="en-US" dirty="0"/>
          </a:p>
          <a:p>
            <a:pPr marL="342900" lvl="1" indent="0">
              <a:buNone/>
            </a:pPr>
            <a:endParaRPr lang="en-US" dirty="0"/>
          </a:p>
          <a:p>
            <a:pPr marL="342900" lvl="1" indent="0">
              <a:buNone/>
            </a:pPr>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28</a:t>
            </a:fld>
            <a:endParaRPr lang="en-US"/>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The Born of Our Method</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Method</a:t>
            </a:r>
          </a:p>
        </p:txBody>
      </p:sp>
      <p:pic>
        <p:nvPicPr>
          <p:cNvPr id="21" name="M0" descr="A diagram of a repaint&#10;&#10;Description automatically generated">
            <a:extLst>
              <a:ext uri="{FF2B5EF4-FFF2-40B4-BE49-F238E27FC236}">
                <a16:creationId xmlns:a16="http://schemas.microsoft.com/office/drawing/2014/main" id="{6F14FB12-B29D-4464-B5AC-FF242027D0B1}"/>
              </a:ext>
            </a:extLst>
          </p:cNvPr>
          <p:cNvPicPr>
            <a:picLocks noChangeAspect="1"/>
          </p:cNvPicPr>
          <p:nvPr/>
        </p:nvPicPr>
        <p:blipFill>
          <a:blip r:embed="rId3">
            <a:alphaModFix/>
          </a:blip>
          <a:stretch>
            <a:fillRect/>
          </a:stretch>
        </p:blipFill>
        <p:spPr>
          <a:xfrm>
            <a:off x="543211" y="1287187"/>
            <a:ext cx="3938400" cy="810320"/>
          </a:xfrm>
          <a:prstGeom prst="rect">
            <a:avLst/>
          </a:prstGeom>
        </p:spPr>
      </p:pic>
      <p:pic>
        <p:nvPicPr>
          <p:cNvPr id="24" name="M1" descr="A diagram of a couple of circles and a couple of circles&#10;&#10;Description automatically generated">
            <a:extLst>
              <a:ext uri="{FF2B5EF4-FFF2-40B4-BE49-F238E27FC236}">
                <a16:creationId xmlns:a16="http://schemas.microsoft.com/office/drawing/2014/main" id="{D384FCA2-95A8-E671-EDC9-8F8600DFE478}"/>
              </a:ext>
            </a:extLst>
          </p:cNvPr>
          <p:cNvPicPr>
            <a:picLocks noChangeAspect="1"/>
          </p:cNvPicPr>
          <p:nvPr/>
        </p:nvPicPr>
        <p:blipFill>
          <a:blip r:embed="rId4">
            <a:alphaModFix/>
          </a:blip>
          <a:stretch>
            <a:fillRect/>
          </a:stretch>
        </p:blipFill>
        <p:spPr>
          <a:xfrm>
            <a:off x="4807313" y="1238106"/>
            <a:ext cx="4042800" cy="788256"/>
          </a:xfrm>
          <a:prstGeom prst="rect">
            <a:avLst/>
          </a:prstGeom>
        </p:spPr>
      </p:pic>
      <p:pic>
        <p:nvPicPr>
          <p:cNvPr id="25" name="M2" descr="A diagram of a function&#10;&#10;Description automatically generated">
            <a:extLst>
              <a:ext uri="{FF2B5EF4-FFF2-40B4-BE49-F238E27FC236}">
                <a16:creationId xmlns:a16="http://schemas.microsoft.com/office/drawing/2014/main" id="{EFE74712-BF89-B25D-B715-D80AFF00971A}"/>
              </a:ext>
            </a:extLst>
          </p:cNvPr>
          <p:cNvPicPr>
            <a:picLocks noChangeAspect="1"/>
          </p:cNvPicPr>
          <p:nvPr/>
        </p:nvPicPr>
        <p:blipFill>
          <a:blip r:embed="rId5">
            <a:alphaModFix/>
          </a:blip>
          <a:stretch>
            <a:fillRect/>
          </a:stretch>
        </p:blipFill>
        <p:spPr>
          <a:xfrm>
            <a:off x="532270" y="2311165"/>
            <a:ext cx="3970800" cy="812076"/>
          </a:xfrm>
          <a:prstGeom prst="rect">
            <a:avLst/>
          </a:prstGeom>
        </p:spPr>
      </p:pic>
      <p:pic>
        <p:nvPicPr>
          <p:cNvPr id="26" name="M3" descr="A diagram of a variety of different types of lines&#10;&#10;Description automatically generated with medium confidence">
            <a:extLst>
              <a:ext uri="{FF2B5EF4-FFF2-40B4-BE49-F238E27FC236}">
                <a16:creationId xmlns:a16="http://schemas.microsoft.com/office/drawing/2014/main" id="{C12BD04A-2611-D400-E22A-9F827B02C893}"/>
              </a:ext>
            </a:extLst>
          </p:cNvPr>
          <p:cNvPicPr>
            <a:picLocks noChangeAspect="1"/>
          </p:cNvPicPr>
          <p:nvPr/>
        </p:nvPicPr>
        <p:blipFill>
          <a:blip r:embed="rId6">
            <a:alphaModFix/>
          </a:blip>
          <a:stretch>
            <a:fillRect/>
          </a:stretch>
        </p:blipFill>
        <p:spPr>
          <a:xfrm>
            <a:off x="4885565" y="2320449"/>
            <a:ext cx="3988800" cy="1000195"/>
          </a:xfrm>
          <a:prstGeom prst="rect">
            <a:avLst/>
          </a:prstGeom>
        </p:spPr>
      </p:pic>
      <p:pic>
        <p:nvPicPr>
          <p:cNvPr id="15" name="M3_adapt3_big" descr="A diagram of a relationship&#10;&#10;Description automatically generated with medium confidence">
            <a:extLst>
              <a:ext uri="{FF2B5EF4-FFF2-40B4-BE49-F238E27FC236}">
                <a16:creationId xmlns:a16="http://schemas.microsoft.com/office/drawing/2014/main" id="{65BFB4EC-9B8C-5E26-AFF3-C4AC10022031}"/>
              </a:ext>
            </a:extLst>
          </p:cNvPr>
          <p:cNvPicPr>
            <a:picLocks noChangeAspect="1"/>
          </p:cNvPicPr>
          <p:nvPr/>
        </p:nvPicPr>
        <p:blipFill>
          <a:blip r:embed="rId7">
            <a:alphaModFix/>
          </a:blip>
          <a:stretch>
            <a:fillRect/>
          </a:stretch>
        </p:blipFill>
        <p:spPr>
          <a:xfrm>
            <a:off x="255219" y="1134475"/>
            <a:ext cx="8604000" cy="2418179"/>
          </a:xfrm>
          <a:prstGeom prst="rect">
            <a:avLst/>
          </a:prstGeom>
        </p:spPr>
      </p:pic>
      <p:grpSp>
        <p:nvGrpSpPr>
          <p:cNvPr id="14" name="M4_adapt4">
            <a:extLst>
              <a:ext uri="{FF2B5EF4-FFF2-40B4-BE49-F238E27FC236}">
                <a16:creationId xmlns:a16="http://schemas.microsoft.com/office/drawing/2014/main" id="{21017AE9-4C57-B2D0-CEF6-E1CD8C1E0C2D}"/>
              </a:ext>
            </a:extLst>
          </p:cNvPr>
          <p:cNvGrpSpPr/>
          <p:nvPr/>
        </p:nvGrpSpPr>
        <p:grpSpPr>
          <a:xfrm>
            <a:off x="282288" y="1247411"/>
            <a:ext cx="8573613" cy="3092113"/>
            <a:chOff x="282288" y="1247411"/>
            <a:chExt cx="8573613" cy="3092113"/>
          </a:xfrm>
        </p:grpSpPr>
        <p:pic>
          <p:nvPicPr>
            <p:cNvPr id="22" name="mask" descr="A white background with black dots&#10;&#10;Description automatically generated">
              <a:extLst>
                <a:ext uri="{FF2B5EF4-FFF2-40B4-BE49-F238E27FC236}">
                  <a16:creationId xmlns:a16="http://schemas.microsoft.com/office/drawing/2014/main" id="{BF7E8E14-1977-704D-0DE2-1C4F6A711EBB}"/>
                </a:ext>
              </a:extLst>
            </p:cNvPr>
            <p:cNvPicPr/>
            <p:nvPr/>
          </p:nvPicPr>
          <p:blipFill>
            <a:blip r:embed="rId8"/>
            <a:stretch>
              <a:fillRect/>
            </a:stretch>
          </p:blipFill>
          <p:spPr>
            <a:xfrm>
              <a:off x="282288" y="1247411"/>
              <a:ext cx="8573613" cy="3092113"/>
            </a:xfrm>
            <a:prstGeom prst="rect">
              <a:avLst/>
            </a:prstGeom>
          </p:spPr>
        </p:pic>
        <p:sp>
          <p:nvSpPr>
            <p:cNvPr id="8" name="TextBox 7">
              <a:extLst>
                <a:ext uri="{FF2B5EF4-FFF2-40B4-BE49-F238E27FC236}">
                  <a16:creationId xmlns:a16="http://schemas.microsoft.com/office/drawing/2014/main" id="{A28ABC31-C6D1-9F78-CA91-42DE7A464116}"/>
                </a:ext>
              </a:extLst>
            </p:cNvPr>
            <p:cNvSpPr txBox="1"/>
            <p:nvPr/>
          </p:nvSpPr>
          <p:spPr>
            <a:xfrm>
              <a:off x="3032232" y="3508599"/>
              <a:ext cx="3079531" cy="507211"/>
            </a:xfrm>
            <a:prstGeom prst="rect">
              <a:avLst/>
            </a:prstGeom>
          </p:spPr>
          <p:txBody>
            <a:bodyPr wrap="none" rtlCol="0">
              <a:normAutofit/>
            </a:bodyPr>
            <a:lstStyle/>
            <a:p>
              <a:pPr algn="ctr"/>
              <a:r>
                <a:rPr lang="en-US" b="1" dirty="0"/>
                <a:t>Max Stride, Start from 50</a:t>
              </a:r>
            </a:p>
          </p:txBody>
        </p:sp>
        <p:grpSp>
          <p:nvGrpSpPr>
            <p:cNvPr id="13" name="axis">
              <a:extLst>
                <a:ext uri="{FF2B5EF4-FFF2-40B4-BE49-F238E27FC236}">
                  <a16:creationId xmlns:a16="http://schemas.microsoft.com/office/drawing/2014/main" id="{186FF00F-6EDD-43DA-FEE7-B666716210D3}"/>
                </a:ext>
              </a:extLst>
            </p:cNvPr>
            <p:cNvGrpSpPr/>
            <p:nvPr/>
          </p:nvGrpSpPr>
          <p:grpSpPr>
            <a:xfrm>
              <a:off x="725444" y="2719768"/>
              <a:ext cx="7772400" cy="593048"/>
              <a:chOff x="725444" y="2719768"/>
              <a:chExt cx="7772400" cy="593048"/>
            </a:xfrm>
          </p:grpSpPr>
          <p:grpSp>
            <p:nvGrpSpPr>
              <p:cNvPr id="76" name="points">
                <a:extLst>
                  <a:ext uri="{FF2B5EF4-FFF2-40B4-BE49-F238E27FC236}">
                    <a16:creationId xmlns:a16="http://schemas.microsoft.com/office/drawing/2014/main" id="{93ADF2BC-D786-2992-E86C-F72998E4020F}"/>
                  </a:ext>
                </a:extLst>
              </p:cNvPr>
              <p:cNvGrpSpPr/>
              <p:nvPr/>
            </p:nvGrpSpPr>
            <p:grpSpPr>
              <a:xfrm>
                <a:off x="989379" y="2832966"/>
                <a:ext cx="7284496" cy="42486"/>
                <a:chOff x="989379" y="3518448"/>
                <a:chExt cx="7284496" cy="42486"/>
              </a:xfrm>
            </p:grpSpPr>
            <p:sp>
              <p:nvSpPr>
                <p:cNvPr id="70" name="Rectangle 69">
                  <a:extLst>
                    <a:ext uri="{FF2B5EF4-FFF2-40B4-BE49-F238E27FC236}">
                      <a16:creationId xmlns:a16="http://schemas.microsoft.com/office/drawing/2014/main" id="{FB674E16-38FC-9DD4-2DD6-47C033243BD5}"/>
                    </a:ext>
                  </a:extLst>
                </p:cNvPr>
                <p:cNvSpPr/>
                <p:nvPr/>
              </p:nvSpPr>
              <p:spPr>
                <a:xfrm>
                  <a:off x="2408268" y="3524934"/>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C49CC46-8E24-D848-B7B7-126A285D785D}"/>
                    </a:ext>
                  </a:extLst>
                </p:cNvPr>
                <p:cNvSpPr/>
                <p:nvPr/>
              </p:nvSpPr>
              <p:spPr>
                <a:xfrm>
                  <a:off x="6256347" y="3521691"/>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1CAAE356-13CB-1005-2B18-82A0E16EFA93}"/>
                    </a:ext>
                  </a:extLst>
                </p:cNvPr>
                <p:cNvSpPr/>
                <p:nvPr/>
              </p:nvSpPr>
              <p:spPr>
                <a:xfrm>
                  <a:off x="4967168" y="3518448"/>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4A68959-55A7-C401-D56B-39E563E927FE}"/>
                    </a:ext>
                  </a:extLst>
                </p:cNvPr>
                <p:cNvSpPr/>
                <p:nvPr/>
              </p:nvSpPr>
              <p:spPr>
                <a:xfrm>
                  <a:off x="3684475" y="3521691"/>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7A485C7-4040-0920-B7C9-E6790FBEB4BD}"/>
                    </a:ext>
                  </a:extLst>
                </p:cNvPr>
                <p:cNvSpPr/>
                <p:nvPr/>
              </p:nvSpPr>
              <p:spPr>
                <a:xfrm>
                  <a:off x="989379" y="3521790"/>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CFA0196-4ABD-6A5D-24F9-781B9B43A7B5}"/>
                    </a:ext>
                  </a:extLst>
                </p:cNvPr>
                <p:cNvSpPr/>
                <p:nvPr/>
              </p:nvSpPr>
              <p:spPr>
                <a:xfrm>
                  <a:off x="8165875" y="3521180"/>
                  <a:ext cx="108000" cy="36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9" name="Picture 68">
                <a:extLst>
                  <a:ext uri="{FF2B5EF4-FFF2-40B4-BE49-F238E27FC236}">
                    <a16:creationId xmlns:a16="http://schemas.microsoft.com/office/drawing/2014/main" id="{C8424E4E-F05B-DC6C-1BD7-E63A728918A6}"/>
                  </a:ext>
                </a:extLst>
              </p:cNvPr>
              <p:cNvPicPr>
                <a:picLocks noChangeAspect="1"/>
              </p:cNvPicPr>
              <p:nvPr/>
            </p:nvPicPr>
            <p:blipFill>
              <a:blip r:embed="rId9"/>
              <a:stretch>
                <a:fillRect/>
              </a:stretch>
            </p:blipFill>
            <p:spPr>
              <a:xfrm>
                <a:off x="725444" y="2719768"/>
                <a:ext cx="7772400" cy="361506"/>
              </a:xfrm>
              <a:prstGeom prst="rect">
                <a:avLst/>
              </a:prstGeom>
            </p:spPr>
          </p:pic>
          <p:sp>
            <p:nvSpPr>
              <p:cNvPr id="10" name="TextBox 9">
                <a:extLst>
                  <a:ext uri="{FF2B5EF4-FFF2-40B4-BE49-F238E27FC236}">
                    <a16:creationId xmlns:a16="http://schemas.microsoft.com/office/drawing/2014/main" id="{82FA6D02-D3D8-19C3-C30E-BB530EE75EF8}"/>
                  </a:ext>
                </a:extLst>
              </p:cNvPr>
              <p:cNvSpPr txBox="1"/>
              <p:nvPr/>
            </p:nvSpPr>
            <p:spPr>
              <a:xfrm>
                <a:off x="3556826" y="2864652"/>
                <a:ext cx="381000" cy="448164"/>
              </a:xfrm>
              <a:prstGeom prst="rect">
                <a:avLst/>
              </a:prstGeom>
              <a:solidFill>
                <a:schemeClr val="bg1"/>
              </a:solidFill>
            </p:spPr>
            <p:txBody>
              <a:bodyPr wrap="none" rtlCol="0">
                <a:normAutofit/>
              </a:bodyPr>
              <a:lstStyle/>
              <a:p>
                <a:pPr algn="ctr"/>
                <a:r>
                  <a:rPr lang="en-US" sz="1200" dirty="0">
                    <a:solidFill>
                      <a:schemeClr val="accent5">
                        <a:lumMod val="75000"/>
                      </a:schemeClr>
                    </a:solidFill>
                  </a:rPr>
                  <a:t>49</a:t>
                </a:r>
              </a:p>
            </p:txBody>
          </p:sp>
          <p:sp>
            <p:nvSpPr>
              <p:cNvPr id="11" name="TextBox 10">
                <a:extLst>
                  <a:ext uri="{FF2B5EF4-FFF2-40B4-BE49-F238E27FC236}">
                    <a16:creationId xmlns:a16="http://schemas.microsoft.com/office/drawing/2014/main" id="{ADCA77CB-207C-AD4F-B2A0-8F43EF511D2A}"/>
                  </a:ext>
                </a:extLst>
              </p:cNvPr>
              <p:cNvSpPr txBox="1"/>
              <p:nvPr/>
            </p:nvSpPr>
            <p:spPr>
              <a:xfrm>
                <a:off x="4835094" y="2864652"/>
                <a:ext cx="381000" cy="448164"/>
              </a:xfrm>
              <a:prstGeom prst="rect">
                <a:avLst/>
              </a:prstGeom>
              <a:solidFill>
                <a:schemeClr val="bg1"/>
              </a:solidFill>
            </p:spPr>
            <p:txBody>
              <a:bodyPr wrap="none" rtlCol="0">
                <a:normAutofit/>
              </a:bodyPr>
              <a:lstStyle/>
              <a:p>
                <a:pPr algn="ctr"/>
                <a:r>
                  <a:rPr lang="en-US" sz="1200" dirty="0">
                    <a:solidFill>
                      <a:schemeClr val="accent5">
                        <a:lumMod val="75000"/>
                      </a:schemeClr>
                    </a:solidFill>
                  </a:rPr>
                  <a:t>48</a:t>
                </a:r>
              </a:p>
            </p:txBody>
          </p:sp>
          <p:sp>
            <p:nvSpPr>
              <p:cNvPr id="12" name="TextBox 11">
                <a:extLst>
                  <a:ext uri="{FF2B5EF4-FFF2-40B4-BE49-F238E27FC236}">
                    <a16:creationId xmlns:a16="http://schemas.microsoft.com/office/drawing/2014/main" id="{A998B622-F01E-5328-DD23-D5F793B47E6B}"/>
                  </a:ext>
                </a:extLst>
              </p:cNvPr>
              <p:cNvSpPr txBox="1"/>
              <p:nvPr/>
            </p:nvSpPr>
            <p:spPr>
              <a:xfrm>
                <a:off x="6113361" y="2864652"/>
                <a:ext cx="381000" cy="448164"/>
              </a:xfrm>
              <a:prstGeom prst="rect">
                <a:avLst/>
              </a:prstGeom>
              <a:solidFill>
                <a:schemeClr val="bg1"/>
              </a:solidFill>
            </p:spPr>
            <p:txBody>
              <a:bodyPr wrap="none" rtlCol="0">
                <a:normAutofit/>
              </a:bodyPr>
              <a:lstStyle/>
              <a:p>
                <a:pPr algn="ctr"/>
                <a:r>
                  <a:rPr lang="en-US" sz="1200" dirty="0">
                    <a:solidFill>
                      <a:schemeClr val="accent5">
                        <a:lumMod val="75000"/>
                      </a:schemeClr>
                    </a:solidFill>
                  </a:rPr>
                  <a:t>47</a:t>
                </a:r>
              </a:p>
            </p:txBody>
          </p:sp>
          <p:sp>
            <p:nvSpPr>
              <p:cNvPr id="9" name="TextBox 8">
                <a:extLst>
                  <a:ext uri="{FF2B5EF4-FFF2-40B4-BE49-F238E27FC236}">
                    <a16:creationId xmlns:a16="http://schemas.microsoft.com/office/drawing/2014/main" id="{85AC717D-01FE-9323-6C99-5655C37081C3}"/>
                  </a:ext>
                </a:extLst>
              </p:cNvPr>
              <p:cNvSpPr txBox="1"/>
              <p:nvPr/>
            </p:nvSpPr>
            <p:spPr>
              <a:xfrm>
                <a:off x="2278558" y="2864652"/>
                <a:ext cx="381000" cy="448164"/>
              </a:xfrm>
              <a:prstGeom prst="rect">
                <a:avLst/>
              </a:prstGeom>
              <a:solidFill>
                <a:schemeClr val="bg1"/>
              </a:solidFill>
            </p:spPr>
            <p:txBody>
              <a:bodyPr wrap="none" rtlCol="0">
                <a:normAutofit/>
              </a:bodyPr>
              <a:lstStyle/>
              <a:p>
                <a:pPr algn="ctr"/>
                <a:r>
                  <a:rPr lang="en-US" sz="1200" dirty="0">
                    <a:solidFill>
                      <a:schemeClr val="accent5">
                        <a:lumMod val="75000"/>
                      </a:schemeClr>
                    </a:solidFill>
                  </a:rPr>
                  <a:t>50</a:t>
                </a:r>
              </a:p>
            </p:txBody>
          </p:sp>
        </p:grpSp>
        <p:sp>
          <p:nvSpPr>
            <p:cNvPr id="130" name="title">
              <a:extLst>
                <a:ext uri="{FF2B5EF4-FFF2-40B4-BE49-F238E27FC236}">
                  <a16:creationId xmlns:a16="http://schemas.microsoft.com/office/drawing/2014/main" id="{BE6D1C6D-CC6F-9996-9A29-9150F9665C80}"/>
                </a:ext>
              </a:extLst>
            </p:cNvPr>
            <p:cNvSpPr txBox="1"/>
            <p:nvPr/>
          </p:nvSpPr>
          <p:spPr>
            <a:xfrm>
              <a:off x="3717471" y="1616682"/>
              <a:ext cx="1709057" cy="526261"/>
            </a:xfrm>
            <a:prstGeom prst="rect">
              <a:avLst/>
            </a:prstGeom>
          </p:spPr>
          <p:txBody>
            <a:bodyPr wrap="none" rtlCol="0">
              <a:normAutofit/>
            </a:bodyPr>
            <a:lstStyle/>
            <a:p>
              <a:pPr algn="ctr"/>
              <a:r>
                <a:rPr lang="en-US" sz="2800" b="1" dirty="0">
                  <a:solidFill>
                    <a:schemeClr val="accent5">
                      <a:lumMod val="75000"/>
                    </a:schemeClr>
                  </a:solidFill>
                </a:rPr>
                <a:t>Adaptation 4</a:t>
              </a:r>
              <a:endParaRPr lang="en-US" b="1" dirty="0">
                <a:solidFill>
                  <a:schemeClr val="accent5">
                    <a:lumMod val="75000"/>
                  </a:schemeClr>
                </a:solidFill>
              </a:endParaRPr>
            </a:p>
          </p:txBody>
        </p:sp>
      </p:grpSp>
      <p:cxnSp>
        <p:nvCxnSpPr>
          <p:cNvPr id="30" name="s10">
            <a:extLst>
              <a:ext uri="{FF2B5EF4-FFF2-40B4-BE49-F238E27FC236}">
                <a16:creationId xmlns:a16="http://schemas.microsoft.com/office/drawing/2014/main" id="{C9E7D8C0-19F1-BF07-A494-576E14C961A4}"/>
              </a:ext>
            </a:extLst>
          </p:cNvPr>
          <p:cNvCxnSpPr>
            <a:cxnSpLocks/>
          </p:cNvCxnSpPr>
          <p:nvPr/>
        </p:nvCxnSpPr>
        <p:spPr>
          <a:xfrm rot="5400000" flipH="1">
            <a:off x="7685468" y="2310926"/>
            <a:ext cx="6772" cy="1070068"/>
          </a:xfrm>
          <a:prstGeom prst="curvedConnector3">
            <a:avLst>
              <a:gd name="adj1" fmla="val -3375665"/>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9">
            <a:extLst>
              <a:ext uri="{FF2B5EF4-FFF2-40B4-BE49-F238E27FC236}">
                <a16:creationId xmlns:a16="http://schemas.microsoft.com/office/drawing/2014/main" id="{FE6FAF2A-F86C-F9A2-E6B1-084858B3AE1A}"/>
              </a:ext>
            </a:extLst>
          </p:cNvPr>
          <p:cNvCxnSpPr>
            <a:cxnSpLocks/>
            <a:stCxn id="71" idx="0"/>
            <a:endCxn id="75" idx="0"/>
          </p:cNvCxnSpPr>
          <p:nvPr/>
        </p:nvCxnSpPr>
        <p:spPr>
          <a:xfrm rot="5400000" flipH="1" flipV="1">
            <a:off x="7264856" y="1881190"/>
            <a:ext cx="511" cy="1909528"/>
          </a:xfrm>
          <a:prstGeom prst="curvedConnector3">
            <a:avLst>
              <a:gd name="adj1" fmla="val 56019765"/>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8">
            <a:extLst>
              <a:ext uri="{FF2B5EF4-FFF2-40B4-BE49-F238E27FC236}">
                <a16:creationId xmlns:a16="http://schemas.microsoft.com/office/drawing/2014/main" id="{1CE79E63-A6D0-FFEA-E10B-C0D77C95621C}"/>
              </a:ext>
            </a:extLst>
          </p:cNvPr>
          <p:cNvCxnSpPr>
            <a:cxnSpLocks/>
            <a:stCxn id="75" idx="2"/>
            <a:endCxn id="71" idx="2"/>
          </p:cNvCxnSpPr>
          <p:nvPr/>
        </p:nvCxnSpPr>
        <p:spPr>
          <a:xfrm rot="5400000">
            <a:off x="7264856" y="1917189"/>
            <a:ext cx="511" cy="1909528"/>
          </a:xfrm>
          <a:prstGeom prst="curvedConnector3">
            <a:avLst>
              <a:gd name="adj1" fmla="val 59747750"/>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7">
            <a:extLst>
              <a:ext uri="{FF2B5EF4-FFF2-40B4-BE49-F238E27FC236}">
                <a16:creationId xmlns:a16="http://schemas.microsoft.com/office/drawing/2014/main" id="{BB88F779-8DAB-166A-516A-C1F74FDB3669}"/>
              </a:ext>
            </a:extLst>
          </p:cNvPr>
          <p:cNvCxnSpPr>
            <a:cxnSpLocks/>
            <a:stCxn id="72" idx="0"/>
            <a:endCxn id="75" idx="0"/>
          </p:cNvCxnSpPr>
          <p:nvPr/>
        </p:nvCxnSpPr>
        <p:spPr>
          <a:xfrm rot="16200000" flipH="1">
            <a:off x="6619155" y="1234979"/>
            <a:ext cx="2732" cy="3198707"/>
          </a:xfrm>
          <a:prstGeom prst="curvedConnector3">
            <a:avLst>
              <a:gd name="adj1" fmla="val -13597182"/>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6">
            <a:extLst>
              <a:ext uri="{FF2B5EF4-FFF2-40B4-BE49-F238E27FC236}">
                <a16:creationId xmlns:a16="http://schemas.microsoft.com/office/drawing/2014/main" id="{894F72C5-3EAA-7B0B-238D-47550248B6C4}"/>
              </a:ext>
            </a:extLst>
          </p:cNvPr>
          <p:cNvCxnSpPr>
            <a:cxnSpLocks/>
            <a:stCxn id="75" idx="2"/>
            <a:endCxn id="72" idx="2"/>
          </p:cNvCxnSpPr>
          <p:nvPr/>
        </p:nvCxnSpPr>
        <p:spPr>
          <a:xfrm rot="5400000" flipH="1">
            <a:off x="6619156" y="1270979"/>
            <a:ext cx="2732" cy="3198707"/>
          </a:xfrm>
          <a:prstGeom prst="curvedConnector3">
            <a:avLst>
              <a:gd name="adj1" fmla="val -14643192"/>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5">
            <a:extLst>
              <a:ext uri="{FF2B5EF4-FFF2-40B4-BE49-F238E27FC236}">
                <a16:creationId xmlns:a16="http://schemas.microsoft.com/office/drawing/2014/main" id="{A7B91955-ADAF-B6AF-93D2-70509DAF58AD}"/>
              </a:ext>
            </a:extLst>
          </p:cNvPr>
          <p:cNvCxnSpPr>
            <a:cxnSpLocks/>
            <a:stCxn id="73" idx="0"/>
            <a:endCxn id="75" idx="0"/>
          </p:cNvCxnSpPr>
          <p:nvPr/>
        </p:nvCxnSpPr>
        <p:spPr>
          <a:xfrm rot="5400000" flipH="1" flipV="1">
            <a:off x="5978920" y="595254"/>
            <a:ext cx="511" cy="4481400"/>
          </a:xfrm>
          <a:prstGeom prst="curvedConnector3">
            <a:avLst>
              <a:gd name="adj1" fmla="val 82115656"/>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4">
            <a:extLst>
              <a:ext uri="{FF2B5EF4-FFF2-40B4-BE49-F238E27FC236}">
                <a16:creationId xmlns:a16="http://schemas.microsoft.com/office/drawing/2014/main" id="{AA8B8E72-BFD4-369C-25D7-1E304EE2081D}"/>
              </a:ext>
            </a:extLst>
          </p:cNvPr>
          <p:cNvCxnSpPr>
            <a:cxnSpLocks/>
            <a:stCxn id="75" idx="2"/>
            <a:endCxn id="73" idx="2"/>
          </p:cNvCxnSpPr>
          <p:nvPr/>
        </p:nvCxnSpPr>
        <p:spPr>
          <a:xfrm rot="5400000">
            <a:off x="5978920" y="631253"/>
            <a:ext cx="511" cy="4481400"/>
          </a:xfrm>
          <a:prstGeom prst="curvedConnector3">
            <a:avLst>
              <a:gd name="adj1" fmla="val 9516360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3">
            <a:extLst>
              <a:ext uri="{FF2B5EF4-FFF2-40B4-BE49-F238E27FC236}">
                <a16:creationId xmlns:a16="http://schemas.microsoft.com/office/drawing/2014/main" id="{D785A695-CA88-8978-43E1-754B1BA3F5A2}"/>
              </a:ext>
            </a:extLst>
          </p:cNvPr>
          <p:cNvCxnSpPr>
            <a:cxnSpLocks/>
            <a:stCxn id="70" idx="0"/>
            <a:endCxn id="75" idx="0"/>
          </p:cNvCxnSpPr>
          <p:nvPr/>
        </p:nvCxnSpPr>
        <p:spPr>
          <a:xfrm rot="5400000" flipH="1" flipV="1">
            <a:off x="5339194" y="-41228"/>
            <a:ext cx="3754" cy="5757607"/>
          </a:xfrm>
          <a:prstGeom prst="curvedConnector3">
            <a:avLst>
              <a:gd name="adj1" fmla="val 13040144"/>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19" name="start50">
            <a:extLst>
              <a:ext uri="{FF2B5EF4-FFF2-40B4-BE49-F238E27FC236}">
                <a16:creationId xmlns:a16="http://schemas.microsoft.com/office/drawing/2014/main" id="{D02F0201-B5C8-F00D-053E-A83FA7383BF6}"/>
              </a:ext>
            </a:extLst>
          </p:cNvPr>
          <p:cNvGrpSpPr/>
          <p:nvPr/>
        </p:nvGrpSpPr>
        <p:grpSpPr>
          <a:xfrm>
            <a:off x="1632633" y="1969409"/>
            <a:ext cx="1659268" cy="672415"/>
            <a:chOff x="1632632" y="3409675"/>
            <a:chExt cx="1659268" cy="672415"/>
          </a:xfrm>
        </p:grpSpPr>
        <p:sp>
          <p:nvSpPr>
            <p:cNvPr id="17" name="TextBox 16">
              <a:extLst>
                <a:ext uri="{FF2B5EF4-FFF2-40B4-BE49-F238E27FC236}">
                  <a16:creationId xmlns:a16="http://schemas.microsoft.com/office/drawing/2014/main" id="{A7933B42-AF0B-458D-BE99-4110D5DDB5D3}"/>
                </a:ext>
              </a:extLst>
            </p:cNvPr>
            <p:cNvSpPr txBox="1"/>
            <p:nvPr/>
          </p:nvSpPr>
          <p:spPr>
            <a:xfrm>
              <a:off x="1632632" y="3409675"/>
              <a:ext cx="1659268" cy="448165"/>
            </a:xfrm>
            <a:prstGeom prst="rect">
              <a:avLst/>
            </a:prstGeom>
          </p:spPr>
          <p:txBody>
            <a:bodyPr wrap="none" rtlCol="0">
              <a:normAutofit/>
            </a:bodyPr>
            <a:lstStyle/>
            <a:p>
              <a:pPr algn="ctr"/>
              <a:r>
                <a:rPr lang="en-US" b="1" dirty="0">
                  <a:solidFill>
                    <a:srgbClr val="C00000"/>
                  </a:solidFill>
                </a:rPr>
                <a:t>Start from 50</a:t>
              </a:r>
            </a:p>
          </p:txBody>
        </p:sp>
        <p:sp>
          <p:nvSpPr>
            <p:cNvPr id="18" name="Up Arrow 17">
              <a:extLst>
                <a:ext uri="{FF2B5EF4-FFF2-40B4-BE49-F238E27FC236}">
                  <a16:creationId xmlns:a16="http://schemas.microsoft.com/office/drawing/2014/main" id="{4DC85774-8A93-08ED-76FB-A5432EAB4BE6}"/>
                </a:ext>
              </a:extLst>
            </p:cNvPr>
            <p:cNvSpPr/>
            <p:nvPr/>
          </p:nvSpPr>
          <p:spPr>
            <a:xfrm flipV="1">
              <a:off x="2312299" y="3754535"/>
              <a:ext cx="299933" cy="327555"/>
            </a:xfrm>
            <a:prstGeom prst="up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08B9C604-F5AA-9829-84A6-136B8C0DEFF9}"/>
              </a:ext>
            </a:extLst>
          </p:cNvPr>
          <p:cNvSpPr txBox="1"/>
          <p:nvPr/>
        </p:nvSpPr>
        <p:spPr>
          <a:xfrm>
            <a:off x="3071878" y="3994449"/>
            <a:ext cx="3079531" cy="914400"/>
          </a:xfrm>
          <a:prstGeom prst="rect">
            <a:avLst/>
          </a:prstGeom>
        </p:spPr>
        <p:txBody>
          <a:bodyPr wrap="none" rtlCol="0">
            <a:normAutofit/>
          </a:bodyPr>
          <a:lstStyle/>
          <a:p>
            <a:pPr algn="ctr"/>
            <a:r>
              <a:rPr lang="en-US" sz="2000" b="1" dirty="0">
                <a:solidFill>
                  <a:srgbClr val="C00000"/>
                </a:solidFill>
              </a:rPr>
              <a:t>This is our method: PPN!</a:t>
            </a:r>
          </a:p>
        </p:txBody>
      </p:sp>
    </p:spTree>
    <p:extLst>
      <p:ext uri="{BB962C8B-B14F-4D97-AF65-F5344CB8AC3E}">
        <p14:creationId xmlns:p14="http://schemas.microsoft.com/office/powerpoint/2010/main" val="280628836"/>
      </p:ext>
    </p:extLst>
  </p:cSld>
  <p:clrMapOvr>
    <a:masterClrMapping/>
  </p:clrMapOvr>
  <mc:AlternateContent xmlns:mc="http://schemas.openxmlformats.org/markup-compatibility/2006" xmlns:p14="http://schemas.microsoft.com/office/powerpoint/2010/main">
    <mc:Choice Requires="p14">
      <p:transition spd="slow" p14:dur="2000" advTm="9376"/>
    </mc:Choice>
    <mc:Fallback xmlns="">
      <p:transition spd="slow" advTm="9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nodeType="afterEffect">
                                  <p:stCondLst>
                                    <p:cond delay="0"/>
                                  </p:stCondLst>
                                  <p:childTnLst>
                                    <p:anim calcmode="lin" valueType="num">
                                      <p:cBhvr additive="base">
                                        <p:cTn id="6" dur="500"/>
                                        <p:tgtEl>
                                          <p:spTgt spid="15"/>
                                        </p:tgtEl>
                                        <p:attrNameLst>
                                          <p:attrName>ppt_x</p:attrName>
                                        </p:attrNameLst>
                                      </p:cBhvr>
                                      <p:tavLst>
                                        <p:tav tm="0">
                                          <p:val>
                                            <p:strVal val="ppt_x"/>
                                          </p:val>
                                        </p:tav>
                                        <p:tav tm="100000">
                                          <p:val>
                                            <p:strVal val="1+ppt_w/2"/>
                                          </p:val>
                                        </p:tav>
                                      </p:tavLst>
                                    </p:anim>
                                    <p:anim calcmode="lin" valueType="num">
                                      <p:cBhvr additive="base">
                                        <p:cTn id="7" dur="500"/>
                                        <p:tgtEl>
                                          <p:spTgt spid="15"/>
                                        </p:tgtEl>
                                        <p:attrNameLst>
                                          <p:attrName>ppt_y</p:attrName>
                                        </p:attrNameLst>
                                      </p:cBhvr>
                                      <p:tavLst>
                                        <p:tav tm="0">
                                          <p:val>
                                            <p:strVal val="ppt_y"/>
                                          </p:val>
                                        </p:tav>
                                        <p:tav tm="100000">
                                          <p:val>
                                            <p:strVal val="ppt_y"/>
                                          </p:val>
                                        </p:tav>
                                      </p:tavLst>
                                    </p:anim>
                                    <p:set>
                                      <p:cBhvr>
                                        <p:cTn id="8" dur="1" fill="hold">
                                          <p:stCondLst>
                                            <p:cond delay="499"/>
                                          </p:stCondLst>
                                        </p:cTn>
                                        <p:tgtEl>
                                          <p:spTgt spid="15"/>
                                        </p:tgtEl>
                                        <p:attrNameLst>
                                          <p:attrName>style.visibility</p:attrName>
                                        </p:attrNameLst>
                                      </p:cBhvr>
                                      <p:to>
                                        <p:strVal val="hidden"/>
                                      </p:to>
                                    </p:set>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 presetClass="entr" presetSubtype="10" fill="hold" nodeType="after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par>
                          <p:cTn id="18" fill="hold">
                            <p:stCondLst>
                              <p:cond delay="2000"/>
                            </p:stCondLst>
                            <p:childTnLst>
                              <p:par>
                                <p:cTn id="19" presetID="16" presetClass="entr" presetSubtype="21" fill="hold" nodeType="afterEffect">
                                  <p:stCondLst>
                                    <p:cond delay="30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childTnLst>
                          </p:cTn>
                        </p:par>
                        <p:par>
                          <p:cTn id="22" fill="hold">
                            <p:stCondLst>
                              <p:cond delay="2800"/>
                            </p:stCondLst>
                            <p:childTnLst>
                              <p:par>
                                <p:cTn id="23" presetID="22" presetClass="entr" presetSubtype="8" fill="hold" nodeType="afterEffect">
                                  <p:stCondLst>
                                    <p:cond delay="50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par>
                          <p:cTn id="26" fill="hold">
                            <p:stCondLst>
                              <p:cond delay="3800"/>
                            </p:stCondLst>
                            <p:childTnLst>
                              <p:par>
                                <p:cTn id="27" presetID="22" presetClass="entr" presetSubtype="2" fill="hold" nodeType="afterEffect">
                                  <p:stCondLst>
                                    <p:cond delay="100"/>
                                  </p:stCondLst>
                                  <p:childTnLst>
                                    <p:set>
                                      <p:cBhvr>
                                        <p:cTn id="28" dur="1" fill="hold">
                                          <p:stCondLst>
                                            <p:cond delay="0"/>
                                          </p:stCondLst>
                                        </p:cTn>
                                        <p:tgtEl>
                                          <p:spTgt spid="110"/>
                                        </p:tgtEl>
                                        <p:attrNameLst>
                                          <p:attrName>style.visibility</p:attrName>
                                        </p:attrNameLst>
                                      </p:cBhvr>
                                      <p:to>
                                        <p:strVal val="visible"/>
                                      </p:to>
                                    </p:set>
                                    <p:animEffect transition="in" filter="wipe(right)">
                                      <p:cBhvr>
                                        <p:cTn id="29" dur="500"/>
                                        <p:tgtEl>
                                          <p:spTgt spid="110"/>
                                        </p:tgtEl>
                                      </p:cBhvr>
                                    </p:animEffect>
                                  </p:childTnLst>
                                </p:cTn>
                              </p:par>
                            </p:childTnLst>
                          </p:cTn>
                        </p:par>
                        <p:par>
                          <p:cTn id="30" fill="hold">
                            <p:stCondLst>
                              <p:cond delay="4400"/>
                            </p:stCondLst>
                            <p:childTnLst>
                              <p:par>
                                <p:cTn id="31" presetID="22" presetClass="entr" presetSubtype="8" fill="hold" nodeType="afterEffect">
                                  <p:stCondLst>
                                    <p:cond delay="10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500"/>
                                        <p:tgtEl>
                                          <p:spTgt spid="35"/>
                                        </p:tgtEl>
                                      </p:cBhvr>
                                    </p:animEffect>
                                  </p:childTnLst>
                                </p:cTn>
                              </p:par>
                            </p:childTnLst>
                          </p:cTn>
                        </p:par>
                        <p:par>
                          <p:cTn id="34" fill="hold">
                            <p:stCondLst>
                              <p:cond delay="5000"/>
                            </p:stCondLst>
                            <p:childTnLst>
                              <p:par>
                                <p:cTn id="35" presetID="22" presetClass="entr" presetSubtype="2" fill="hold" nodeType="afterEffect">
                                  <p:stCondLst>
                                    <p:cond delay="100"/>
                                  </p:stCondLst>
                                  <p:childTnLst>
                                    <p:set>
                                      <p:cBhvr>
                                        <p:cTn id="36" dur="1" fill="hold">
                                          <p:stCondLst>
                                            <p:cond delay="0"/>
                                          </p:stCondLst>
                                        </p:cTn>
                                        <p:tgtEl>
                                          <p:spTgt spid="39"/>
                                        </p:tgtEl>
                                        <p:attrNameLst>
                                          <p:attrName>style.visibility</p:attrName>
                                        </p:attrNameLst>
                                      </p:cBhvr>
                                      <p:to>
                                        <p:strVal val="visible"/>
                                      </p:to>
                                    </p:set>
                                    <p:animEffect transition="in" filter="wipe(right)">
                                      <p:cBhvr>
                                        <p:cTn id="37" dur="500"/>
                                        <p:tgtEl>
                                          <p:spTgt spid="39"/>
                                        </p:tgtEl>
                                      </p:cBhvr>
                                    </p:animEffect>
                                  </p:childTnLst>
                                </p:cTn>
                              </p:par>
                            </p:childTnLst>
                          </p:cTn>
                        </p:par>
                        <p:par>
                          <p:cTn id="38" fill="hold">
                            <p:stCondLst>
                              <p:cond delay="5600"/>
                            </p:stCondLst>
                            <p:childTnLst>
                              <p:par>
                                <p:cTn id="39" presetID="22" presetClass="entr" presetSubtype="8" fill="hold" nodeType="afterEffect">
                                  <p:stCondLst>
                                    <p:cond delay="100"/>
                                  </p:stCondLst>
                                  <p:childTnLst>
                                    <p:set>
                                      <p:cBhvr>
                                        <p:cTn id="40" dur="1" fill="hold">
                                          <p:stCondLst>
                                            <p:cond delay="0"/>
                                          </p:stCondLst>
                                        </p:cTn>
                                        <p:tgtEl>
                                          <p:spTgt spid="44"/>
                                        </p:tgtEl>
                                        <p:attrNameLst>
                                          <p:attrName>style.visibility</p:attrName>
                                        </p:attrNameLst>
                                      </p:cBhvr>
                                      <p:to>
                                        <p:strVal val="visible"/>
                                      </p:to>
                                    </p:set>
                                    <p:animEffect transition="in" filter="wipe(left)">
                                      <p:cBhvr>
                                        <p:cTn id="41" dur="500"/>
                                        <p:tgtEl>
                                          <p:spTgt spid="44"/>
                                        </p:tgtEl>
                                      </p:cBhvr>
                                    </p:animEffect>
                                  </p:childTnLst>
                                </p:cTn>
                              </p:par>
                            </p:childTnLst>
                          </p:cTn>
                        </p:par>
                        <p:par>
                          <p:cTn id="42" fill="hold">
                            <p:stCondLst>
                              <p:cond delay="6200"/>
                            </p:stCondLst>
                            <p:childTnLst>
                              <p:par>
                                <p:cTn id="43" presetID="22" presetClass="entr" presetSubtype="2" fill="hold" nodeType="afterEffect">
                                  <p:stCondLst>
                                    <p:cond delay="100"/>
                                  </p:stCondLst>
                                  <p:childTnLst>
                                    <p:set>
                                      <p:cBhvr>
                                        <p:cTn id="44" dur="1" fill="hold">
                                          <p:stCondLst>
                                            <p:cond delay="0"/>
                                          </p:stCondLst>
                                        </p:cTn>
                                        <p:tgtEl>
                                          <p:spTgt spid="48"/>
                                        </p:tgtEl>
                                        <p:attrNameLst>
                                          <p:attrName>style.visibility</p:attrName>
                                        </p:attrNameLst>
                                      </p:cBhvr>
                                      <p:to>
                                        <p:strVal val="visible"/>
                                      </p:to>
                                    </p:set>
                                    <p:animEffect transition="in" filter="wipe(right)">
                                      <p:cBhvr>
                                        <p:cTn id="45" dur="500"/>
                                        <p:tgtEl>
                                          <p:spTgt spid="48"/>
                                        </p:tgtEl>
                                      </p:cBhvr>
                                    </p:animEffect>
                                  </p:childTnLst>
                                </p:cTn>
                              </p:par>
                            </p:childTnLst>
                          </p:cTn>
                        </p:par>
                        <p:par>
                          <p:cTn id="46" fill="hold">
                            <p:stCondLst>
                              <p:cond delay="6800"/>
                            </p:stCondLst>
                            <p:childTnLst>
                              <p:par>
                                <p:cTn id="47" presetID="22" presetClass="entr" presetSubtype="8" fill="hold" nodeType="afterEffect">
                                  <p:stCondLst>
                                    <p:cond delay="100"/>
                                  </p:stCondLst>
                                  <p:childTnLst>
                                    <p:set>
                                      <p:cBhvr>
                                        <p:cTn id="48" dur="1" fill="hold">
                                          <p:stCondLst>
                                            <p:cond delay="0"/>
                                          </p:stCondLst>
                                        </p:cTn>
                                        <p:tgtEl>
                                          <p:spTgt spid="54"/>
                                        </p:tgtEl>
                                        <p:attrNameLst>
                                          <p:attrName>style.visibility</p:attrName>
                                        </p:attrNameLst>
                                      </p:cBhvr>
                                      <p:to>
                                        <p:strVal val="visible"/>
                                      </p:to>
                                    </p:set>
                                    <p:animEffect transition="in" filter="wipe(left)">
                                      <p:cBhvr>
                                        <p:cTn id="49" dur="500"/>
                                        <p:tgtEl>
                                          <p:spTgt spid="54"/>
                                        </p:tgtEl>
                                      </p:cBhvr>
                                    </p:animEffect>
                                  </p:childTnLst>
                                </p:cTn>
                              </p:par>
                            </p:childTnLst>
                          </p:cTn>
                        </p:par>
                        <p:par>
                          <p:cTn id="50" fill="hold">
                            <p:stCondLst>
                              <p:cond delay="7400"/>
                            </p:stCondLst>
                            <p:childTnLst>
                              <p:par>
                                <p:cTn id="51" presetID="22" presetClass="entr" presetSubtype="2" fill="hold" nodeType="afterEffect">
                                  <p:stCondLst>
                                    <p:cond delay="100"/>
                                  </p:stCondLst>
                                  <p:childTnLst>
                                    <p:set>
                                      <p:cBhvr>
                                        <p:cTn id="52" dur="1" fill="hold">
                                          <p:stCondLst>
                                            <p:cond delay="0"/>
                                          </p:stCondLst>
                                        </p:cTn>
                                        <p:tgtEl>
                                          <p:spTgt spid="30"/>
                                        </p:tgtEl>
                                        <p:attrNameLst>
                                          <p:attrName>style.visibility</p:attrName>
                                        </p:attrNameLst>
                                      </p:cBhvr>
                                      <p:to>
                                        <p:strVal val="visible"/>
                                      </p:to>
                                    </p:set>
                                    <p:animEffect transition="in" filter="wipe(right)">
                                      <p:cBhvr>
                                        <p:cTn id="53" dur="500"/>
                                        <p:tgtEl>
                                          <p:spTgt spid="30"/>
                                        </p:tgtEl>
                                      </p:cBhvr>
                                    </p:animEffect>
                                  </p:childTnLst>
                                </p:cTn>
                              </p:par>
                            </p:childTnLst>
                          </p:cTn>
                        </p:par>
                        <p:par>
                          <p:cTn id="54" fill="hold">
                            <p:stCondLst>
                              <p:cond delay="8000"/>
                            </p:stCondLst>
                            <p:childTnLst>
                              <p:par>
                                <p:cTn id="55" presetID="2" presetClass="entr" presetSubtype="4"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lvl="1"/>
            <a:endParaRPr lang="en-US" dirty="0"/>
          </a:p>
          <a:p>
            <a:pPr marL="342900" lvl="1" indent="0">
              <a:buNone/>
            </a:pPr>
            <a:endParaRPr lang="en-US" dirty="0"/>
          </a:p>
          <a:p>
            <a:pPr lvl="1"/>
            <a:endParaRPr lang="en-US" dirty="0"/>
          </a:p>
          <a:p>
            <a:pPr lvl="1"/>
            <a:endParaRPr lang="en-US" dirty="0"/>
          </a:p>
          <a:p>
            <a:pPr marL="342900" lvl="1" indent="0">
              <a:buNone/>
            </a:pPr>
            <a:endParaRPr lang="en-US" dirty="0"/>
          </a:p>
          <a:p>
            <a:pPr marL="342900" lvl="1" indent="0">
              <a:buNone/>
            </a:pPr>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29</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Method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The Born of Our Method</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pic>
        <p:nvPicPr>
          <p:cNvPr id="15" name="M0" descr="A diagram of a repaint&#10;&#10;Description automatically generated">
            <a:extLst>
              <a:ext uri="{FF2B5EF4-FFF2-40B4-BE49-F238E27FC236}">
                <a16:creationId xmlns:a16="http://schemas.microsoft.com/office/drawing/2014/main" id="{DA000D22-1AC1-BFBC-87AD-B70CD1175FE3}"/>
              </a:ext>
            </a:extLst>
          </p:cNvPr>
          <p:cNvPicPr>
            <a:picLocks noChangeAspect="1"/>
          </p:cNvPicPr>
          <p:nvPr/>
        </p:nvPicPr>
        <p:blipFill>
          <a:blip r:embed="rId3">
            <a:alphaModFix/>
          </a:blip>
          <a:stretch>
            <a:fillRect/>
          </a:stretch>
        </p:blipFill>
        <p:spPr>
          <a:xfrm>
            <a:off x="543211" y="1287187"/>
            <a:ext cx="3938400" cy="810320"/>
          </a:xfrm>
          <a:prstGeom prst="rect">
            <a:avLst/>
          </a:prstGeom>
        </p:spPr>
      </p:pic>
      <p:pic>
        <p:nvPicPr>
          <p:cNvPr id="18" name="M1" descr="A diagram of a couple of circles and a couple of circles&#10;&#10;Description automatically generated">
            <a:extLst>
              <a:ext uri="{FF2B5EF4-FFF2-40B4-BE49-F238E27FC236}">
                <a16:creationId xmlns:a16="http://schemas.microsoft.com/office/drawing/2014/main" id="{DF8E0710-FEF3-0487-6FA6-C2BA01E8EE8B}"/>
              </a:ext>
            </a:extLst>
          </p:cNvPr>
          <p:cNvPicPr>
            <a:picLocks noChangeAspect="1"/>
          </p:cNvPicPr>
          <p:nvPr/>
        </p:nvPicPr>
        <p:blipFill>
          <a:blip r:embed="rId4">
            <a:alphaModFix/>
          </a:blip>
          <a:stretch>
            <a:fillRect/>
          </a:stretch>
        </p:blipFill>
        <p:spPr>
          <a:xfrm>
            <a:off x="4807313" y="1238106"/>
            <a:ext cx="4042800" cy="788256"/>
          </a:xfrm>
          <a:prstGeom prst="rect">
            <a:avLst/>
          </a:prstGeom>
        </p:spPr>
      </p:pic>
      <p:pic>
        <p:nvPicPr>
          <p:cNvPr id="20" name="M2" descr="A diagram of a function&#10;&#10;Description automatically generated">
            <a:extLst>
              <a:ext uri="{FF2B5EF4-FFF2-40B4-BE49-F238E27FC236}">
                <a16:creationId xmlns:a16="http://schemas.microsoft.com/office/drawing/2014/main" id="{897D5D4C-5E22-D3FD-BFA2-EB75CA690FB9}"/>
              </a:ext>
            </a:extLst>
          </p:cNvPr>
          <p:cNvPicPr>
            <a:picLocks noChangeAspect="1"/>
          </p:cNvPicPr>
          <p:nvPr/>
        </p:nvPicPr>
        <p:blipFill>
          <a:blip r:embed="rId5">
            <a:alphaModFix/>
          </a:blip>
          <a:stretch>
            <a:fillRect/>
          </a:stretch>
        </p:blipFill>
        <p:spPr>
          <a:xfrm>
            <a:off x="532270" y="2311165"/>
            <a:ext cx="3970800" cy="812076"/>
          </a:xfrm>
          <a:prstGeom prst="rect">
            <a:avLst/>
          </a:prstGeom>
        </p:spPr>
      </p:pic>
      <p:pic>
        <p:nvPicPr>
          <p:cNvPr id="22" name="M3" descr="A diagram of a variety of different types of lines&#10;&#10;Description automatically generated with medium confidence">
            <a:extLst>
              <a:ext uri="{FF2B5EF4-FFF2-40B4-BE49-F238E27FC236}">
                <a16:creationId xmlns:a16="http://schemas.microsoft.com/office/drawing/2014/main" id="{BA9BA151-72AF-A7BB-B6E2-61825CB4FBBB}"/>
              </a:ext>
            </a:extLst>
          </p:cNvPr>
          <p:cNvPicPr>
            <a:picLocks noChangeAspect="1"/>
          </p:cNvPicPr>
          <p:nvPr/>
        </p:nvPicPr>
        <p:blipFill>
          <a:blip r:embed="rId6">
            <a:alphaModFix/>
          </a:blip>
          <a:stretch>
            <a:fillRect/>
          </a:stretch>
        </p:blipFill>
        <p:spPr>
          <a:xfrm>
            <a:off x="4885565" y="2320449"/>
            <a:ext cx="3988800" cy="1000195"/>
          </a:xfrm>
          <a:prstGeom prst="rect">
            <a:avLst/>
          </a:prstGeom>
        </p:spPr>
      </p:pic>
      <p:pic>
        <p:nvPicPr>
          <p:cNvPr id="25" name="M4" descr="A diagram of a function&#10;&#10;Description automatically generated with medium confidence">
            <a:extLst>
              <a:ext uri="{FF2B5EF4-FFF2-40B4-BE49-F238E27FC236}">
                <a16:creationId xmlns:a16="http://schemas.microsoft.com/office/drawing/2014/main" id="{A55413E3-B0F0-E4BA-49E7-563B6653D498}"/>
              </a:ext>
            </a:extLst>
          </p:cNvPr>
          <p:cNvPicPr>
            <a:picLocks noChangeAspect="1"/>
          </p:cNvPicPr>
          <p:nvPr/>
        </p:nvPicPr>
        <p:blipFill>
          <a:blip r:embed="rId7">
            <a:alphaModFix/>
          </a:blip>
          <a:stretch>
            <a:fillRect/>
          </a:stretch>
        </p:blipFill>
        <p:spPr>
          <a:xfrm>
            <a:off x="2677224" y="3493197"/>
            <a:ext cx="3891600" cy="913835"/>
          </a:xfrm>
          <a:prstGeom prst="rect">
            <a:avLst/>
          </a:prstGeom>
        </p:spPr>
      </p:pic>
      <p:pic>
        <p:nvPicPr>
          <p:cNvPr id="23" name="M4_adapt4_big" descr="A diagram of a cycle&#10;&#10;Description automatically generated">
            <a:extLst>
              <a:ext uri="{FF2B5EF4-FFF2-40B4-BE49-F238E27FC236}">
                <a16:creationId xmlns:a16="http://schemas.microsoft.com/office/drawing/2014/main" id="{A68CDD27-0151-9036-46BA-408B1D44EE26}"/>
              </a:ext>
            </a:extLst>
          </p:cNvPr>
          <p:cNvPicPr>
            <a:picLocks noChangeAspect="1"/>
          </p:cNvPicPr>
          <p:nvPr/>
        </p:nvPicPr>
        <p:blipFill>
          <a:blip r:embed="rId8">
            <a:alphaModFix/>
          </a:blip>
          <a:stretch>
            <a:fillRect/>
          </a:stretch>
        </p:blipFill>
        <p:spPr>
          <a:xfrm>
            <a:off x="279624" y="1137964"/>
            <a:ext cx="8686800" cy="2726507"/>
          </a:xfrm>
          <a:prstGeom prst="rect">
            <a:avLst/>
          </a:prstGeom>
        </p:spPr>
      </p:pic>
    </p:spTree>
    <p:extLst>
      <p:ext uri="{BB962C8B-B14F-4D97-AF65-F5344CB8AC3E}">
        <p14:creationId xmlns:p14="http://schemas.microsoft.com/office/powerpoint/2010/main" val="1125688363"/>
      </p:ext>
    </p:extLst>
  </p:cSld>
  <p:clrMapOvr>
    <a:masterClrMapping/>
  </p:clrMapOvr>
  <mc:AlternateContent xmlns:mc="http://schemas.openxmlformats.org/markup-compatibility/2006" xmlns:p14="http://schemas.microsoft.com/office/powerpoint/2010/main">
    <mc:Choice Requires="p14">
      <p:transition spd="slow" p14:dur="2000" advTm="19608"/>
    </mc:Choice>
    <mc:Fallback xmlns="">
      <p:transition spd="slow" advTm="19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fill="hold" nodeType="afterEffect">
                                  <p:stCondLst>
                                    <p:cond delay="500"/>
                                  </p:stCondLst>
                                  <p:childTnLst>
                                    <p:anim calcmode="lin" valueType="num">
                                      <p:cBhvr additive="base">
                                        <p:cTn id="6" dur="500"/>
                                        <p:tgtEl>
                                          <p:spTgt spid="23"/>
                                        </p:tgtEl>
                                        <p:attrNameLst>
                                          <p:attrName>ppt_x</p:attrName>
                                        </p:attrNameLst>
                                      </p:cBhvr>
                                      <p:tavLst>
                                        <p:tav tm="0">
                                          <p:val>
                                            <p:strVal val="ppt_x"/>
                                          </p:val>
                                        </p:tav>
                                        <p:tav tm="100000">
                                          <p:val>
                                            <p:strVal val="ppt_x"/>
                                          </p:val>
                                        </p:tav>
                                      </p:tavLst>
                                    </p:anim>
                                    <p:anim calcmode="lin" valueType="num">
                                      <p:cBhvr additive="base">
                                        <p:cTn id="7" dur="500"/>
                                        <p:tgtEl>
                                          <p:spTgt spid="23"/>
                                        </p:tgtEl>
                                        <p:attrNameLst>
                                          <p:attrName>ppt_y</p:attrName>
                                        </p:attrNameLst>
                                      </p:cBhvr>
                                      <p:tavLst>
                                        <p:tav tm="0">
                                          <p:val>
                                            <p:strVal val="ppt_y"/>
                                          </p:val>
                                        </p:tav>
                                        <p:tav tm="100000">
                                          <p:val>
                                            <p:strVal val="1+ppt_h/2"/>
                                          </p:val>
                                        </p:tav>
                                      </p:tavLst>
                                    </p:anim>
                                    <p:set>
                                      <p:cBhvr>
                                        <p:cTn id="8" dur="1" fill="hold">
                                          <p:stCondLst>
                                            <p:cond delay="499"/>
                                          </p:stCondLst>
                                        </p:cTn>
                                        <p:tgtEl>
                                          <p:spTgt spid="23"/>
                                        </p:tgtEl>
                                        <p:attrNameLst>
                                          <p:attrName>style.visibility</p:attrName>
                                        </p:attrNameLst>
                                      </p:cBhvr>
                                      <p:to>
                                        <p:strVal val="hidden"/>
                                      </p:to>
                                    </p:set>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a:spcBef>
                <a:spcPts val="1200"/>
              </a:spcBef>
              <a:spcAft>
                <a:spcPts val="600"/>
              </a:spcAft>
            </a:pPr>
            <a:r>
              <a:rPr lang="en-US" dirty="0"/>
              <a:t>Artifacts vs. Consistency</a:t>
            </a:r>
          </a:p>
          <a:p>
            <a:pPr lvl="1"/>
            <a:r>
              <a:rPr lang="en-US" sz="1400" dirty="0"/>
              <a:t>Traditional CS methods:  Over-smoothed and lacking details</a:t>
            </a:r>
          </a:p>
          <a:p>
            <a:pPr lvl="1"/>
            <a:r>
              <a:rPr lang="en-US" sz="1400" dirty="0"/>
              <a:t>Deep learning (e.g., </a:t>
            </a:r>
            <a:r>
              <a:rPr lang="en-US" sz="1400" dirty="0" err="1"/>
              <a:t>UNet</a:t>
            </a:r>
            <a:r>
              <a:rPr lang="en-US" sz="1400" dirty="0"/>
              <a:t>): Requires paired data for training</a:t>
            </a:r>
          </a:p>
          <a:p>
            <a:pPr>
              <a:spcBef>
                <a:spcPts val="1200"/>
              </a:spcBef>
              <a:spcAft>
                <a:spcPts val="600"/>
              </a:spcAft>
            </a:pPr>
            <a:r>
              <a:rPr lang="en-US" dirty="0"/>
              <a:t>Quality vs. Speed</a:t>
            </a:r>
          </a:p>
          <a:p>
            <a:pPr lvl="1"/>
            <a:r>
              <a:rPr lang="en-US" sz="1400" dirty="0"/>
              <a:t>Diffusion models: High-quality but slow</a:t>
            </a:r>
          </a:p>
          <a:p>
            <a:pPr lvl="1"/>
            <a:r>
              <a:rPr lang="en-US" sz="1400" dirty="0"/>
              <a:t>Generating 50k 256x256 images:   </a:t>
            </a:r>
            <a:r>
              <a:rPr lang="en-US" sz="1400" b="1" dirty="0"/>
              <a:t>1,000 hours!</a:t>
            </a:r>
          </a:p>
          <a:p>
            <a:pPr lvl="1"/>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Background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Two Conflicts &amp; Motivation</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grpSp>
        <p:nvGrpSpPr>
          <p:cNvPr id="8" name="Group 7">
            <a:extLst>
              <a:ext uri="{FF2B5EF4-FFF2-40B4-BE49-F238E27FC236}">
                <a16:creationId xmlns:a16="http://schemas.microsoft.com/office/drawing/2014/main" id="{88CD4F22-2539-C8FF-1F5F-E28EDA9E0595}"/>
              </a:ext>
            </a:extLst>
          </p:cNvPr>
          <p:cNvGrpSpPr/>
          <p:nvPr/>
        </p:nvGrpSpPr>
        <p:grpSpPr>
          <a:xfrm>
            <a:off x="5657098" y="1388089"/>
            <a:ext cx="3014519" cy="1787630"/>
            <a:chOff x="5232301" y="1339623"/>
            <a:chExt cx="3600000" cy="2134823"/>
          </a:xfrm>
        </p:grpSpPr>
        <p:sp>
          <p:nvSpPr>
            <p:cNvPr id="9" name="TextBox 8">
              <a:extLst>
                <a:ext uri="{FF2B5EF4-FFF2-40B4-BE49-F238E27FC236}">
                  <a16:creationId xmlns:a16="http://schemas.microsoft.com/office/drawing/2014/main" id="{E64FF480-7BA0-FF69-022C-DFF0ECFAEED8}"/>
                </a:ext>
              </a:extLst>
            </p:cNvPr>
            <p:cNvSpPr txBox="1"/>
            <p:nvPr/>
          </p:nvSpPr>
          <p:spPr>
            <a:xfrm>
              <a:off x="6132301" y="3180404"/>
              <a:ext cx="1960743" cy="2940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t>MRI Reconstruction</a:t>
              </a:r>
              <a:endParaRPr kumimoji="0" lang="en-US" sz="1600" b="0" i="0" u="none" strike="noStrike" cap="none" spc="0" normalizeH="0" baseline="0" dirty="0">
                <a:ln>
                  <a:noFill/>
                </a:ln>
                <a:solidFill>
                  <a:srgbClr val="000000"/>
                </a:solidFill>
                <a:effectLst/>
                <a:uFillTx/>
                <a:latin typeface="+mj-lt"/>
                <a:ea typeface="+mj-ea"/>
                <a:cs typeface="+mj-cs"/>
                <a:sym typeface="Arial"/>
              </a:endParaRPr>
            </a:p>
          </p:txBody>
        </p:sp>
        <p:pic>
          <p:nvPicPr>
            <p:cNvPr id="10" name="Picture 9" descr="A close-up of a face&#10;&#10;Description automatically generated">
              <a:extLst>
                <a:ext uri="{FF2B5EF4-FFF2-40B4-BE49-F238E27FC236}">
                  <a16:creationId xmlns:a16="http://schemas.microsoft.com/office/drawing/2014/main" id="{0004AABC-9FDC-1800-5971-ABC98A363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232301" y="1339623"/>
              <a:ext cx="1800000" cy="1800000"/>
            </a:xfrm>
            <a:prstGeom prst="rect">
              <a:avLst/>
            </a:prstGeom>
            <a:effectLst>
              <a:softEdge rad="0"/>
            </a:effectLst>
          </p:spPr>
        </p:pic>
        <p:pic>
          <p:nvPicPr>
            <p:cNvPr id="11" name="Picture 10" descr="A close-up of a brain scan&#10;&#10;Description automatically generated">
              <a:extLst>
                <a:ext uri="{FF2B5EF4-FFF2-40B4-BE49-F238E27FC236}">
                  <a16:creationId xmlns:a16="http://schemas.microsoft.com/office/drawing/2014/main" id="{209CB1CD-5AD0-A261-F3AA-7232ACDBA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032301" y="1339623"/>
              <a:ext cx="1800000" cy="1800000"/>
            </a:xfrm>
            <a:prstGeom prst="rect">
              <a:avLst/>
            </a:prstGeom>
            <a:effectLst>
              <a:softEdge rad="0"/>
            </a:effectLst>
          </p:spPr>
        </p:pic>
        <p:sp>
          <p:nvSpPr>
            <p:cNvPr id="12" name="Right Arrow 11">
              <a:extLst>
                <a:ext uri="{FF2B5EF4-FFF2-40B4-BE49-F238E27FC236}">
                  <a16:creationId xmlns:a16="http://schemas.microsoft.com/office/drawing/2014/main" id="{7BA1C4EF-B549-A656-9178-147FC85E0821}"/>
                </a:ext>
              </a:extLst>
            </p:cNvPr>
            <p:cNvSpPr/>
            <p:nvPr/>
          </p:nvSpPr>
          <p:spPr>
            <a:xfrm>
              <a:off x="6864738" y="2073893"/>
              <a:ext cx="393291" cy="331457"/>
            </a:xfrm>
            <a:prstGeom prst="rightArrow">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grpSp>
    </p:spTree>
    <p:extLst>
      <p:ext uri="{BB962C8B-B14F-4D97-AF65-F5344CB8AC3E}">
        <p14:creationId xmlns:p14="http://schemas.microsoft.com/office/powerpoint/2010/main" val="1072018056"/>
      </p:ext>
    </p:extLst>
  </p:cSld>
  <p:clrMapOvr>
    <a:masterClrMapping/>
  </p:clrMapOvr>
  <mc:AlternateContent xmlns:mc="http://schemas.openxmlformats.org/markup-compatibility/2006" xmlns:p14="http://schemas.microsoft.com/office/powerpoint/2010/main">
    <mc:Choice Requires="p14">
      <p:transition spd="slow" p14:dur="2000" advTm="34389"/>
    </mc:Choice>
    <mc:Fallback xmlns="">
      <p:transition spd="slow" advTm="3438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30</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Method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a:xfrm>
            <a:off x="282289" y="716186"/>
            <a:ext cx="8458170" cy="322164"/>
          </a:xfrm>
        </p:spPr>
        <p:txBody>
          <a:bodyPr/>
          <a:lstStyle/>
          <a:p>
            <a:r>
              <a:rPr lang="en-US" dirty="0"/>
              <a:t>The Mathematical Expression</a:t>
            </a:r>
          </a:p>
        </p:txBody>
      </p:sp>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lvl="1"/>
            <a:endParaRPr lang="en-US" dirty="0"/>
          </a:p>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pic>
        <p:nvPicPr>
          <p:cNvPr id="196" name="f3" hidden="1">
            <a:extLst>
              <a:ext uri="{FF2B5EF4-FFF2-40B4-BE49-F238E27FC236}">
                <a16:creationId xmlns:a16="http://schemas.microsoft.com/office/drawing/2014/main" id="{39703931-D254-FE11-CB3D-0D7AEA93D9FB}"/>
              </a:ext>
            </a:extLst>
          </p:cNvPr>
          <p:cNvPicPr>
            <a:picLocks noChangeAspect="1"/>
          </p:cNvPicPr>
          <p:nvPr/>
        </p:nvPicPr>
        <p:blipFill>
          <a:blip r:embed="rId3">
            <a:alphaModFix/>
          </a:blip>
          <a:stretch>
            <a:fillRect/>
          </a:stretch>
        </p:blipFill>
        <p:spPr>
          <a:xfrm>
            <a:off x="2052641" y="3822413"/>
            <a:ext cx="5399412" cy="508465"/>
          </a:xfrm>
          <a:prstGeom prst="rect">
            <a:avLst/>
          </a:prstGeom>
        </p:spPr>
      </p:pic>
      <p:pic>
        <p:nvPicPr>
          <p:cNvPr id="194" name="f2" hidden="1">
            <a:extLst>
              <a:ext uri="{FF2B5EF4-FFF2-40B4-BE49-F238E27FC236}">
                <a16:creationId xmlns:a16="http://schemas.microsoft.com/office/drawing/2014/main" id="{C171FFC6-AEFD-6665-97DB-FBAAFB482675}"/>
              </a:ext>
            </a:extLst>
          </p:cNvPr>
          <p:cNvPicPr>
            <a:picLocks noChangeAspect="1"/>
          </p:cNvPicPr>
          <p:nvPr/>
        </p:nvPicPr>
        <p:blipFill>
          <a:blip r:embed="rId4">
            <a:alphaModFix/>
          </a:blip>
          <a:stretch>
            <a:fillRect/>
          </a:stretch>
        </p:blipFill>
        <p:spPr>
          <a:xfrm>
            <a:off x="2043803" y="3798069"/>
            <a:ext cx="5375200" cy="508465"/>
          </a:xfrm>
          <a:prstGeom prst="rect">
            <a:avLst/>
          </a:prstGeom>
        </p:spPr>
      </p:pic>
      <p:pic>
        <p:nvPicPr>
          <p:cNvPr id="192" name="f1" hidden="1">
            <a:extLst>
              <a:ext uri="{FF2B5EF4-FFF2-40B4-BE49-F238E27FC236}">
                <a16:creationId xmlns:a16="http://schemas.microsoft.com/office/drawing/2014/main" id="{C7DDBBC7-EF06-2C1C-F349-C0316362FFD1}"/>
              </a:ext>
            </a:extLst>
          </p:cNvPr>
          <p:cNvPicPr>
            <a:picLocks noChangeAspect="1"/>
          </p:cNvPicPr>
          <p:nvPr/>
        </p:nvPicPr>
        <p:blipFill>
          <a:blip r:embed="rId5">
            <a:alphaModFix/>
          </a:blip>
          <a:stretch>
            <a:fillRect/>
          </a:stretch>
        </p:blipFill>
        <p:spPr>
          <a:xfrm>
            <a:off x="2077149" y="3822768"/>
            <a:ext cx="5326775" cy="484252"/>
          </a:xfrm>
          <a:prstGeom prst="rect">
            <a:avLst/>
          </a:prstGeom>
        </p:spPr>
      </p:pic>
      <p:pic>
        <p:nvPicPr>
          <p:cNvPr id="190" name="f0">
            <a:extLst>
              <a:ext uri="{FF2B5EF4-FFF2-40B4-BE49-F238E27FC236}">
                <a16:creationId xmlns:a16="http://schemas.microsoft.com/office/drawing/2014/main" id="{CE9EA381-CDC3-3D82-3DED-820DF614C7DA}"/>
              </a:ext>
            </a:extLst>
          </p:cNvPr>
          <p:cNvPicPr>
            <a:picLocks noChangeAspect="1"/>
          </p:cNvPicPr>
          <p:nvPr/>
        </p:nvPicPr>
        <p:blipFill>
          <a:blip r:embed="rId6"/>
          <a:stretch>
            <a:fillRect/>
          </a:stretch>
        </p:blipFill>
        <p:spPr>
          <a:xfrm>
            <a:off x="2077732" y="3830692"/>
            <a:ext cx="5326775" cy="484252"/>
          </a:xfrm>
          <a:prstGeom prst="rect">
            <a:avLst/>
          </a:prstGeom>
        </p:spPr>
      </p:pic>
      <p:pic>
        <p:nvPicPr>
          <p:cNvPr id="168" name="ill3" descr="A diagram of a function&#10;&#10;Description automatically generated" hidden="1">
            <a:extLst>
              <a:ext uri="{FF2B5EF4-FFF2-40B4-BE49-F238E27FC236}">
                <a16:creationId xmlns:a16="http://schemas.microsoft.com/office/drawing/2014/main" id="{00B6CAF9-8616-50F0-5757-D5E45A978316}"/>
              </a:ext>
            </a:extLst>
          </p:cNvPr>
          <p:cNvPicPr>
            <a:picLocks noChangeAspect="1"/>
          </p:cNvPicPr>
          <p:nvPr/>
        </p:nvPicPr>
        <p:blipFill>
          <a:blip r:embed="rId7"/>
          <a:stretch>
            <a:fillRect/>
          </a:stretch>
        </p:blipFill>
        <p:spPr>
          <a:xfrm>
            <a:off x="2708915" y="2278078"/>
            <a:ext cx="3600568" cy="1313856"/>
          </a:xfrm>
          <a:prstGeom prst="rect">
            <a:avLst/>
          </a:prstGeom>
        </p:spPr>
      </p:pic>
      <p:pic>
        <p:nvPicPr>
          <p:cNvPr id="166" name="ill2" descr="A diagram of a function&#10;&#10;Description automatically generated" hidden="1">
            <a:extLst>
              <a:ext uri="{FF2B5EF4-FFF2-40B4-BE49-F238E27FC236}">
                <a16:creationId xmlns:a16="http://schemas.microsoft.com/office/drawing/2014/main" id="{96FE7A07-F770-92A9-F126-0F67678FCB4A}"/>
              </a:ext>
            </a:extLst>
          </p:cNvPr>
          <p:cNvPicPr>
            <a:picLocks noChangeAspect="1"/>
          </p:cNvPicPr>
          <p:nvPr/>
        </p:nvPicPr>
        <p:blipFill>
          <a:blip r:embed="rId8">
            <a:alphaModFix/>
          </a:blip>
          <a:stretch>
            <a:fillRect/>
          </a:stretch>
        </p:blipFill>
        <p:spPr>
          <a:xfrm>
            <a:off x="2685275" y="2290417"/>
            <a:ext cx="3679200" cy="1323306"/>
          </a:xfrm>
          <a:prstGeom prst="rect">
            <a:avLst/>
          </a:prstGeom>
        </p:spPr>
      </p:pic>
      <p:pic>
        <p:nvPicPr>
          <p:cNvPr id="164" name="ill1" descr="A diagram of a diagram&#10;&#10;Description automatically generated" hidden="1">
            <a:extLst>
              <a:ext uri="{FF2B5EF4-FFF2-40B4-BE49-F238E27FC236}">
                <a16:creationId xmlns:a16="http://schemas.microsoft.com/office/drawing/2014/main" id="{69749FB4-410E-D0CB-BCC0-5C932B63640A}"/>
              </a:ext>
            </a:extLst>
          </p:cNvPr>
          <p:cNvPicPr>
            <a:picLocks noChangeAspect="1"/>
          </p:cNvPicPr>
          <p:nvPr/>
        </p:nvPicPr>
        <p:blipFill>
          <a:blip r:embed="rId9">
            <a:alphaModFix/>
          </a:blip>
          <a:stretch>
            <a:fillRect/>
          </a:stretch>
        </p:blipFill>
        <p:spPr>
          <a:xfrm>
            <a:off x="2657374" y="2229795"/>
            <a:ext cx="3708000" cy="1457070"/>
          </a:xfrm>
          <a:prstGeom prst="rect">
            <a:avLst/>
          </a:prstGeom>
        </p:spPr>
      </p:pic>
      <p:pic>
        <p:nvPicPr>
          <p:cNvPr id="162" name="ill0" descr="A diagram of a function&#10;&#10;Description automatically generated">
            <a:extLst>
              <a:ext uri="{FF2B5EF4-FFF2-40B4-BE49-F238E27FC236}">
                <a16:creationId xmlns:a16="http://schemas.microsoft.com/office/drawing/2014/main" id="{C2B77C3D-407E-315F-2132-0293C9C78B11}"/>
              </a:ext>
            </a:extLst>
          </p:cNvPr>
          <p:cNvPicPr>
            <a:picLocks noChangeAspect="1"/>
          </p:cNvPicPr>
          <p:nvPr/>
        </p:nvPicPr>
        <p:blipFill>
          <a:blip r:embed="rId10">
            <a:alphaModFix/>
          </a:blip>
          <a:stretch>
            <a:fillRect/>
          </a:stretch>
        </p:blipFill>
        <p:spPr>
          <a:xfrm>
            <a:off x="2679777" y="2243886"/>
            <a:ext cx="3664800" cy="1340022"/>
          </a:xfrm>
          <a:prstGeom prst="rect">
            <a:avLst/>
          </a:prstGeom>
        </p:spPr>
      </p:pic>
      <p:pic>
        <p:nvPicPr>
          <p:cNvPr id="183" name="apt3" descr="A circle with numbers and lines&#10;&#10;Description automatically generated with medium confidence">
            <a:extLst>
              <a:ext uri="{FF2B5EF4-FFF2-40B4-BE49-F238E27FC236}">
                <a16:creationId xmlns:a16="http://schemas.microsoft.com/office/drawing/2014/main" id="{62366839-5CD6-7FB1-C04B-DAAE1F0F2C4C}"/>
              </a:ext>
            </a:extLst>
          </p:cNvPr>
          <p:cNvPicPr>
            <a:picLocks noChangeAspect="1"/>
          </p:cNvPicPr>
          <p:nvPr/>
        </p:nvPicPr>
        <p:blipFill>
          <a:blip r:embed="rId11">
            <a:alphaModFix/>
          </a:blip>
          <a:stretch>
            <a:fillRect/>
          </a:stretch>
        </p:blipFill>
        <p:spPr>
          <a:xfrm>
            <a:off x="2319500" y="1105370"/>
            <a:ext cx="4615200" cy="933922"/>
          </a:xfrm>
          <a:prstGeom prst="rect">
            <a:avLst/>
          </a:prstGeom>
        </p:spPr>
      </p:pic>
      <p:pic>
        <p:nvPicPr>
          <p:cNvPr id="181" name="apt2" descr="A green and blue circle with numbers&#10;&#10;Description automatically generated">
            <a:extLst>
              <a:ext uri="{FF2B5EF4-FFF2-40B4-BE49-F238E27FC236}">
                <a16:creationId xmlns:a16="http://schemas.microsoft.com/office/drawing/2014/main" id="{EB0762CD-21FB-7E8E-D06A-EE439AB822D1}"/>
              </a:ext>
            </a:extLst>
          </p:cNvPr>
          <p:cNvPicPr>
            <a:picLocks noChangeAspect="1"/>
          </p:cNvPicPr>
          <p:nvPr/>
        </p:nvPicPr>
        <p:blipFill>
          <a:blip r:embed="rId12">
            <a:alphaModFix/>
          </a:blip>
          <a:stretch>
            <a:fillRect/>
          </a:stretch>
        </p:blipFill>
        <p:spPr>
          <a:xfrm>
            <a:off x="2343027" y="1125651"/>
            <a:ext cx="4572000" cy="887240"/>
          </a:xfrm>
          <a:prstGeom prst="rect">
            <a:avLst/>
          </a:prstGeom>
        </p:spPr>
      </p:pic>
      <p:pic>
        <p:nvPicPr>
          <p:cNvPr id="179" name="apt1" descr="A blue green and green circle with numbers&#10;&#10;Description automatically generated">
            <a:extLst>
              <a:ext uri="{FF2B5EF4-FFF2-40B4-BE49-F238E27FC236}">
                <a16:creationId xmlns:a16="http://schemas.microsoft.com/office/drawing/2014/main" id="{95650E09-0C9D-4271-9F58-7CBBDDE006AA}"/>
              </a:ext>
            </a:extLst>
          </p:cNvPr>
          <p:cNvPicPr>
            <a:picLocks noChangeAspect="1"/>
          </p:cNvPicPr>
          <p:nvPr/>
        </p:nvPicPr>
        <p:blipFill>
          <a:blip r:embed="rId13">
            <a:alphaModFix/>
          </a:blip>
          <a:stretch>
            <a:fillRect/>
          </a:stretch>
        </p:blipFill>
        <p:spPr>
          <a:xfrm>
            <a:off x="2349096" y="1355048"/>
            <a:ext cx="4323600" cy="661680"/>
          </a:xfrm>
          <a:prstGeom prst="rect">
            <a:avLst/>
          </a:prstGeom>
        </p:spPr>
      </p:pic>
      <p:pic>
        <p:nvPicPr>
          <p:cNvPr id="9" name="mask" descr="A white background with black dots&#10;&#10;Description automatically generated">
            <a:extLst>
              <a:ext uri="{FF2B5EF4-FFF2-40B4-BE49-F238E27FC236}">
                <a16:creationId xmlns:a16="http://schemas.microsoft.com/office/drawing/2014/main" id="{116CCA8A-32FD-EE28-67CC-E077F8E47DFB}"/>
              </a:ext>
            </a:extLst>
          </p:cNvPr>
          <p:cNvPicPr>
            <a:picLocks noChangeAspect="1"/>
          </p:cNvPicPr>
          <p:nvPr/>
        </p:nvPicPr>
        <p:blipFill>
          <a:blip r:embed="rId14"/>
          <a:stretch>
            <a:fillRect/>
          </a:stretch>
        </p:blipFill>
        <p:spPr>
          <a:xfrm>
            <a:off x="2077733" y="1038351"/>
            <a:ext cx="6526888" cy="1205536"/>
          </a:xfrm>
          <a:prstGeom prst="rect">
            <a:avLst/>
          </a:prstGeom>
        </p:spPr>
      </p:pic>
      <p:pic>
        <p:nvPicPr>
          <p:cNvPr id="173" name="apt0" descr="A blue and white circle with numbers and a blue line&#10;&#10;Description automatically generated with medium confidence">
            <a:extLst>
              <a:ext uri="{FF2B5EF4-FFF2-40B4-BE49-F238E27FC236}">
                <a16:creationId xmlns:a16="http://schemas.microsoft.com/office/drawing/2014/main" id="{FFD42693-A2D2-8C67-2178-E933CF31DAEC}"/>
              </a:ext>
            </a:extLst>
          </p:cNvPr>
          <p:cNvPicPr>
            <a:picLocks noChangeAspect="1"/>
          </p:cNvPicPr>
          <p:nvPr/>
        </p:nvPicPr>
        <p:blipFill>
          <a:blip r:embed="rId15">
            <a:alphaModFix/>
          </a:blip>
          <a:stretch>
            <a:fillRect/>
          </a:stretch>
        </p:blipFill>
        <p:spPr>
          <a:xfrm>
            <a:off x="2334830" y="1360727"/>
            <a:ext cx="4366800" cy="677913"/>
          </a:xfrm>
          <a:prstGeom prst="rect">
            <a:avLst/>
          </a:prstGeom>
        </p:spPr>
      </p:pic>
      <p:pic>
        <p:nvPicPr>
          <p:cNvPr id="60" name="M4_adapt4" descr="A diagram of a circle with numbers and a line&#10;&#10;Description automatically generated with medium confidence">
            <a:extLst>
              <a:ext uri="{FF2B5EF4-FFF2-40B4-BE49-F238E27FC236}">
                <a16:creationId xmlns:a16="http://schemas.microsoft.com/office/drawing/2014/main" id="{10456AA6-8DE6-A9B1-0C82-80378145EA79}"/>
              </a:ext>
            </a:extLst>
          </p:cNvPr>
          <p:cNvPicPr>
            <a:picLocks noChangeAspect="1"/>
          </p:cNvPicPr>
          <p:nvPr/>
        </p:nvPicPr>
        <p:blipFill>
          <a:blip r:embed="rId16">
            <a:alphaModFix/>
          </a:blip>
          <a:stretch>
            <a:fillRect/>
          </a:stretch>
        </p:blipFill>
        <p:spPr>
          <a:xfrm>
            <a:off x="2043803" y="1111683"/>
            <a:ext cx="5158800" cy="944290"/>
          </a:xfrm>
          <a:prstGeom prst="rect">
            <a:avLst/>
          </a:prstGeom>
        </p:spPr>
      </p:pic>
      <p:sp>
        <p:nvSpPr>
          <p:cNvPr id="8" name="TextBox 7">
            <a:extLst>
              <a:ext uri="{FF2B5EF4-FFF2-40B4-BE49-F238E27FC236}">
                <a16:creationId xmlns:a16="http://schemas.microsoft.com/office/drawing/2014/main" id="{64ED2023-5787-AB47-4A25-BC1D657B2930}"/>
              </a:ext>
            </a:extLst>
          </p:cNvPr>
          <p:cNvSpPr txBox="1"/>
          <p:nvPr/>
        </p:nvSpPr>
        <p:spPr>
          <a:xfrm>
            <a:off x="512720" y="2545661"/>
            <a:ext cx="1936626" cy="652087"/>
          </a:xfrm>
          <a:prstGeom prst="rect">
            <a:avLst/>
          </a:prstGeom>
        </p:spPr>
        <p:txBody>
          <a:bodyPr wrap="none" rtlCol="0">
            <a:noAutofit/>
          </a:bodyPr>
          <a:lstStyle/>
          <a:p>
            <a:pPr algn="ctr"/>
            <a:r>
              <a:rPr lang="en-US" sz="4000" b="1" dirty="0">
                <a:solidFill>
                  <a:schemeClr val="bg1">
                    <a:lumMod val="75000"/>
                  </a:schemeClr>
                </a:solidFill>
              </a:rPr>
              <a:t>PPN</a:t>
            </a:r>
          </a:p>
        </p:txBody>
      </p:sp>
    </p:spTree>
    <p:extLst>
      <p:ext uri="{BB962C8B-B14F-4D97-AF65-F5344CB8AC3E}">
        <p14:creationId xmlns:p14="http://schemas.microsoft.com/office/powerpoint/2010/main" val="2647538277"/>
      </p:ext>
    </p:extLst>
  </p:cSld>
  <p:clrMapOvr>
    <a:masterClrMapping/>
  </p:clrMapOvr>
  <mc:AlternateContent xmlns:mc="http://schemas.openxmlformats.org/markup-compatibility/2006" xmlns:p14="http://schemas.microsoft.com/office/powerpoint/2010/main">
    <mc:Choice Requires="p14">
      <p:transition spd="slow" p14:dur="2000" advTm="5514"/>
    </mc:Choice>
    <mc:Fallback xmlns="">
      <p:transition spd="slow" advTm="5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afterEffect">
                                  <p:stCondLst>
                                    <p:cond delay="500"/>
                                  </p:stCondLst>
                                  <p:childTnLst>
                                    <p:animEffect transition="out" filter="wipe(down)">
                                      <p:cBhvr>
                                        <p:cTn id="6" dur="500"/>
                                        <p:tgtEl>
                                          <p:spTgt spid="60"/>
                                        </p:tgtEl>
                                      </p:cBhvr>
                                    </p:animEffect>
                                    <p:set>
                                      <p:cBhvr>
                                        <p:cTn id="7" dur="1" fill="hold">
                                          <p:stCondLst>
                                            <p:cond delay="499"/>
                                          </p:stCondLst>
                                        </p:cTn>
                                        <p:tgtEl>
                                          <p:spTgt spid="60"/>
                                        </p:tgtEl>
                                        <p:attrNameLst>
                                          <p:attrName>style.visibility</p:attrName>
                                        </p:attrNameLst>
                                      </p:cBhvr>
                                      <p:to>
                                        <p:strVal val="hidden"/>
                                      </p:to>
                                    </p:set>
                                  </p:childTnLst>
                                </p:cTn>
                              </p:par>
                            </p:childTnLst>
                          </p:cTn>
                        </p:par>
                        <p:par>
                          <p:cTn id="8" fill="hold">
                            <p:stCondLst>
                              <p:cond delay="1000"/>
                            </p:stCondLst>
                            <p:childTnLst>
                              <p:par>
                                <p:cTn id="9" presetID="5" presetClass="entr" presetSubtype="10" fill="hold" nodeType="afterEffect">
                                  <p:stCondLst>
                                    <p:cond delay="0"/>
                                  </p:stCondLst>
                                  <p:childTnLst>
                                    <p:set>
                                      <p:cBhvr>
                                        <p:cTn id="10" dur="1" fill="hold">
                                          <p:stCondLst>
                                            <p:cond delay="0"/>
                                          </p:stCondLst>
                                        </p:cTn>
                                        <p:tgtEl>
                                          <p:spTgt spid="162"/>
                                        </p:tgtEl>
                                        <p:attrNameLst>
                                          <p:attrName>style.visibility</p:attrName>
                                        </p:attrNameLst>
                                      </p:cBhvr>
                                      <p:to>
                                        <p:strVal val="visible"/>
                                      </p:to>
                                    </p:set>
                                    <p:animEffect transition="in" filter="checkerboard(across)">
                                      <p:cBhvr>
                                        <p:cTn id="11" dur="500"/>
                                        <p:tgtEl>
                                          <p:spTgt spid="162"/>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checkerboard(across)">
                                      <p:cBhvr>
                                        <p:cTn id="14" dur="500"/>
                                        <p:tgtEl>
                                          <p:spTgt spid="8">
                                            <p:txEl>
                                              <p:pRg st="0" end="0"/>
                                            </p:txEl>
                                          </p:spTgt>
                                        </p:tgtEl>
                                      </p:cBhvr>
                                    </p:animEffect>
                                  </p:childTnLst>
                                </p:cTn>
                              </p:par>
                            </p:childTnLst>
                          </p:cTn>
                        </p:par>
                        <p:par>
                          <p:cTn id="15" fill="hold">
                            <p:stCondLst>
                              <p:cond delay="1500"/>
                            </p:stCondLst>
                            <p:childTnLst>
                              <p:par>
                                <p:cTn id="16" presetID="5" presetClass="entr" presetSubtype="10" fill="hold" nodeType="afterEffect">
                                  <p:stCondLst>
                                    <p:cond delay="0"/>
                                  </p:stCondLst>
                                  <p:childTnLst>
                                    <p:set>
                                      <p:cBhvr>
                                        <p:cTn id="17" dur="1" fill="hold">
                                          <p:stCondLst>
                                            <p:cond delay="0"/>
                                          </p:stCondLst>
                                        </p:cTn>
                                        <p:tgtEl>
                                          <p:spTgt spid="190"/>
                                        </p:tgtEl>
                                        <p:attrNameLst>
                                          <p:attrName>style.visibility</p:attrName>
                                        </p:attrNameLst>
                                      </p:cBhvr>
                                      <p:to>
                                        <p:strVal val="visible"/>
                                      </p:to>
                                    </p:set>
                                    <p:animEffect transition="in" filter="checkerboard(across)">
                                      <p:cBhvr>
                                        <p:cTn id="18"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31</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Method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a:xfrm>
            <a:off x="282289" y="716186"/>
            <a:ext cx="8458170" cy="322164"/>
          </a:xfrm>
        </p:spPr>
        <p:txBody>
          <a:bodyPr/>
          <a:lstStyle/>
          <a:p>
            <a:r>
              <a:rPr lang="en-US" dirty="0"/>
              <a:t>The Mathematical Expression</a:t>
            </a:r>
          </a:p>
        </p:txBody>
      </p:sp>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lvl="1"/>
            <a:endParaRPr lang="en-US" dirty="0"/>
          </a:p>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pic>
        <p:nvPicPr>
          <p:cNvPr id="196" name="f3" hidden="1">
            <a:extLst>
              <a:ext uri="{FF2B5EF4-FFF2-40B4-BE49-F238E27FC236}">
                <a16:creationId xmlns:a16="http://schemas.microsoft.com/office/drawing/2014/main" id="{39703931-D254-FE11-CB3D-0D7AEA93D9FB}"/>
              </a:ext>
            </a:extLst>
          </p:cNvPr>
          <p:cNvPicPr>
            <a:picLocks noChangeAspect="1"/>
          </p:cNvPicPr>
          <p:nvPr/>
        </p:nvPicPr>
        <p:blipFill>
          <a:blip r:embed="rId3">
            <a:alphaModFix/>
          </a:blip>
          <a:stretch>
            <a:fillRect/>
          </a:stretch>
        </p:blipFill>
        <p:spPr>
          <a:xfrm>
            <a:off x="2052641" y="3822413"/>
            <a:ext cx="5399412" cy="508465"/>
          </a:xfrm>
          <a:prstGeom prst="rect">
            <a:avLst/>
          </a:prstGeom>
        </p:spPr>
      </p:pic>
      <p:pic>
        <p:nvPicPr>
          <p:cNvPr id="194" name="f2" hidden="1">
            <a:extLst>
              <a:ext uri="{FF2B5EF4-FFF2-40B4-BE49-F238E27FC236}">
                <a16:creationId xmlns:a16="http://schemas.microsoft.com/office/drawing/2014/main" id="{C171FFC6-AEFD-6665-97DB-FBAAFB482675}"/>
              </a:ext>
            </a:extLst>
          </p:cNvPr>
          <p:cNvPicPr>
            <a:picLocks noChangeAspect="1"/>
          </p:cNvPicPr>
          <p:nvPr/>
        </p:nvPicPr>
        <p:blipFill>
          <a:blip r:embed="rId4">
            <a:alphaModFix/>
          </a:blip>
          <a:stretch>
            <a:fillRect/>
          </a:stretch>
        </p:blipFill>
        <p:spPr>
          <a:xfrm>
            <a:off x="2043803" y="3798069"/>
            <a:ext cx="5375200" cy="508465"/>
          </a:xfrm>
          <a:prstGeom prst="rect">
            <a:avLst/>
          </a:prstGeom>
        </p:spPr>
      </p:pic>
      <p:pic>
        <p:nvPicPr>
          <p:cNvPr id="192" name="f1">
            <a:extLst>
              <a:ext uri="{FF2B5EF4-FFF2-40B4-BE49-F238E27FC236}">
                <a16:creationId xmlns:a16="http://schemas.microsoft.com/office/drawing/2014/main" id="{C7DDBBC7-EF06-2C1C-F349-C0316362FFD1}"/>
              </a:ext>
            </a:extLst>
          </p:cNvPr>
          <p:cNvPicPr>
            <a:picLocks noChangeAspect="1"/>
          </p:cNvPicPr>
          <p:nvPr/>
        </p:nvPicPr>
        <p:blipFill>
          <a:blip r:embed="rId5">
            <a:alphaModFix/>
          </a:blip>
          <a:stretch>
            <a:fillRect/>
          </a:stretch>
        </p:blipFill>
        <p:spPr>
          <a:xfrm>
            <a:off x="2077149" y="3822768"/>
            <a:ext cx="5326775" cy="484252"/>
          </a:xfrm>
          <a:prstGeom prst="rect">
            <a:avLst/>
          </a:prstGeom>
        </p:spPr>
      </p:pic>
      <p:pic>
        <p:nvPicPr>
          <p:cNvPr id="190" name="f0">
            <a:extLst>
              <a:ext uri="{FF2B5EF4-FFF2-40B4-BE49-F238E27FC236}">
                <a16:creationId xmlns:a16="http://schemas.microsoft.com/office/drawing/2014/main" id="{CE9EA381-CDC3-3D82-3DED-820DF614C7DA}"/>
              </a:ext>
            </a:extLst>
          </p:cNvPr>
          <p:cNvPicPr>
            <a:picLocks noChangeAspect="1"/>
          </p:cNvPicPr>
          <p:nvPr/>
        </p:nvPicPr>
        <p:blipFill>
          <a:blip r:embed="rId6"/>
          <a:stretch>
            <a:fillRect/>
          </a:stretch>
        </p:blipFill>
        <p:spPr>
          <a:xfrm>
            <a:off x="2077732" y="3830692"/>
            <a:ext cx="5326775" cy="484252"/>
          </a:xfrm>
          <a:prstGeom prst="rect">
            <a:avLst/>
          </a:prstGeom>
        </p:spPr>
      </p:pic>
      <p:pic>
        <p:nvPicPr>
          <p:cNvPr id="168" name="ill3" descr="A diagram of a function&#10;&#10;Description automatically generated" hidden="1">
            <a:extLst>
              <a:ext uri="{FF2B5EF4-FFF2-40B4-BE49-F238E27FC236}">
                <a16:creationId xmlns:a16="http://schemas.microsoft.com/office/drawing/2014/main" id="{00B6CAF9-8616-50F0-5757-D5E45A978316}"/>
              </a:ext>
            </a:extLst>
          </p:cNvPr>
          <p:cNvPicPr>
            <a:picLocks noChangeAspect="1"/>
          </p:cNvPicPr>
          <p:nvPr/>
        </p:nvPicPr>
        <p:blipFill>
          <a:blip r:embed="rId7"/>
          <a:stretch>
            <a:fillRect/>
          </a:stretch>
        </p:blipFill>
        <p:spPr>
          <a:xfrm>
            <a:off x="2708915" y="2278078"/>
            <a:ext cx="3600568" cy="1313856"/>
          </a:xfrm>
          <a:prstGeom prst="rect">
            <a:avLst/>
          </a:prstGeom>
        </p:spPr>
      </p:pic>
      <p:pic>
        <p:nvPicPr>
          <p:cNvPr id="166" name="ill2" descr="A diagram of a function&#10;&#10;Description automatically generated" hidden="1">
            <a:extLst>
              <a:ext uri="{FF2B5EF4-FFF2-40B4-BE49-F238E27FC236}">
                <a16:creationId xmlns:a16="http://schemas.microsoft.com/office/drawing/2014/main" id="{96FE7A07-F770-92A9-F126-0F67678FCB4A}"/>
              </a:ext>
            </a:extLst>
          </p:cNvPr>
          <p:cNvPicPr>
            <a:picLocks noChangeAspect="1"/>
          </p:cNvPicPr>
          <p:nvPr/>
        </p:nvPicPr>
        <p:blipFill>
          <a:blip r:embed="rId8">
            <a:alphaModFix/>
          </a:blip>
          <a:stretch>
            <a:fillRect/>
          </a:stretch>
        </p:blipFill>
        <p:spPr>
          <a:xfrm>
            <a:off x="2685275" y="2290417"/>
            <a:ext cx="3679200" cy="1323306"/>
          </a:xfrm>
          <a:prstGeom prst="rect">
            <a:avLst/>
          </a:prstGeom>
        </p:spPr>
      </p:pic>
      <p:pic>
        <p:nvPicPr>
          <p:cNvPr id="164" name="ill1" descr="A diagram of a diagram&#10;&#10;Description automatically generated">
            <a:extLst>
              <a:ext uri="{FF2B5EF4-FFF2-40B4-BE49-F238E27FC236}">
                <a16:creationId xmlns:a16="http://schemas.microsoft.com/office/drawing/2014/main" id="{69749FB4-410E-D0CB-BCC0-5C932B63640A}"/>
              </a:ext>
            </a:extLst>
          </p:cNvPr>
          <p:cNvPicPr>
            <a:picLocks noChangeAspect="1"/>
          </p:cNvPicPr>
          <p:nvPr/>
        </p:nvPicPr>
        <p:blipFill>
          <a:blip r:embed="rId9">
            <a:alphaModFix/>
          </a:blip>
          <a:stretch>
            <a:fillRect/>
          </a:stretch>
        </p:blipFill>
        <p:spPr>
          <a:xfrm>
            <a:off x="2657374" y="2229795"/>
            <a:ext cx="3708000" cy="1457070"/>
          </a:xfrm>
          <a:prstGeom prst="rect">
            <a:avLst/>
          </a:prstGeom>
        </p:spPr>
      </p:pic>
      <p:pic>
        <p:nvPicPr>
          <p:cNvPr id="162" name="ill0" descr="A diagram of a function&#10;&#10;Description automatically generated">
            <a:extLst>
              <a:ext uri="{FF2B5EF4-FFF2-40B4-BE49-F238E27FC236}">
                <a16:creationId xmlns:a16="http://schemas.microsoft.com/office/drawing/2014/main" id="{C2B77C3D-407E-315F-2132-0293C9C78B11}"/>
              </a:ext>
            </a:extLst>
          </p:cNvPr>
          <p:cNvPicPr>
            <a:picLocks noChangeAspect="1"/>
          </p:cNvPicPr>
          <p:nvPr/>
        </p:nvPicPr>
        <p:blipFill>
          <a:blip r:embed="rId10">
            <a:alphaModFix/>
          </a:blip>
          <a:stretch>
            <a:fillRect/>
          </a:stretch>
        </p:blipFill>
        <p:spPr>
          <a:xfrm>
            <a:off x="2679777" y="2243886"/>
            <a:ext cx="3664800" cy="1340022"/>
          </a:xfrm>
          <a:prstGeom prst="rect">
            <a:avLst/>
          </a:prstGeom>
        </p:spPr>
      </p:pic>
      <p:pic>
        <p:nvPicPr>
          <p:cNvPr id="183" name="apt3" descr="A circle with numbers and lines&#10;&#10;Description automatically generated with medium confidence">
            <a:extLst>
              <a:ext uri="{FF2B5EF4-FFF2-40B4-BE49-F238E27FC236}">
                <a16:creationId xmlns:a16="http://schemas.microsoft.com/office/drawing/2014/main" id="{62366839-5CD6-7FB1-C04B-DAAE1F0F2C4C}"/>
              </a:ext>
            </a:extLst>
          </p:cNvPr>
          <p:cNvPicPr>
            <a:picLocks noChangeAspect="1"/>
          </p:cNvPicPr>
          <p:nvPr/>
        </p:nvPicPr>
        <p:blipFill>
          <a:blip r:embed="rId11">
            <a:alphaModFix/>
          </a:blip>
          <a:stretch>
            <a:fillRect/>
          </a:stretch>
        </p:blipFill>
        <p:spPr>
          <a:xfrm>
            <a:off x="2319500" y="1105370"/>
            <a:ext cx="4615200" cy="933922"/>
          </a:xfrm>
          <a:prstGeom prst="rect">
            <a:avLst/>
          </a:prstGeom>
        </p:spPr>
      </p:pic>
      <p:pic>
        <p:nvPicPr>
          <p:cNvPr id="181" name="apt2" descr="A green and blue circle with numbers&#10;&#10;Description automatically generated">
            <a:extLst>
              <a:ext uri="{FF2B5EF4-FFF2-40B4-BE49-F238E27FC236}">
                <a16:creationId xmlns:a16="http://schemas.microsoft.com/office/drawing/2014/main" id="{EB0762CD-21FB-7E8E-D06A-EE439AB822D1}"/>
              </a:ext>
            </a:extLst>
          </p:cNvPr>
          <p:cNvPicPr>
            <a:picLocks noChangeAspect="1"/>
          </p:cNvPicPr>
          <p:nvPr/>
        </p:nvPicPr>
        <p:blipFill>
          <a:blip r:embed="rId12">
            <a:alphaModFix/>
          </a:blip>
          <a:stretch>
            <a:fillRect/>
          </a:stretch>
        </p:blipFill>
        <p:spPr>
          <a:xfrm>
            <a:off x="2343027" y="1125651"/>
            <a:ext cx="4572000" cy="887240"/>
          </a:xfrm>
          <a:prstGeom prst="rect">
            <a:avLst/>
          </a:prstGeom>
        </p:spPr>
      </p:pic>
      <p:pic>
        <p:nvPicPr>
          <p:cNvPr id="9" name="mask" descr="A white background with black dots&#10;&#10;Description automatically generated">
            <a:extLst>
              <a:ext uri="{FF2B5EF4-FFF2-40B4-BE49-F238E27FC236}">
                <a16:creationId xmlns:a16="http://schemas.microsoft.com/office/drawing/2014/main" id="{116CCA8A-32FD-EE28-67CC-E077F8E47DFB}"/>
              </a:ext>
            </a:extLst>
          </p:cNvPr>
          <p:cNvPicPr>
            <a:picLocks noChangeAspect="1"/>
          </p:cNvPicPr>
          <p:nvPr/>
        </p:nvPicPr>
        <p:blipFill>
          <a:blip r:embed="rId13"/>
          <a:stretch>
            <a:fillRect/>
          </a:stretch>
        </p:blipFill>
        <p:spPr>
          <a:xfrm>
            <a:off x="2077733" y="1038351"/>
            <a:ext cx="6526888" cy="1205536"/>
          </a:xfrm>
          <a:prstGeom prst="rect">
            <a:avLst/>
          </a:prstGeom>
        </p:spPr>
      </p:pic>
      <p:pic>
        <p:nvPicPr>
          <p:cNvPr id="179" name="apt1" descr="A blue green and green circle with numbers&#10;&#10;Description automatically generated">
            <a:extLst>
              <a:ext uri="{FF2B5EF4-FFF2-40B4-BE49-F238E27FC236}">
                <a16:creationId xmlns:a16="http://schemas.microsoft.com/office/drawing/2014/main" id="{95650E09-0C9D-4271-9F58-7CBBDDE006AA}"/>
              </a:ext>
            </a:extLst>
          </p:cNvPr>
          <p:cNvPicPr>
            <a:picLocks noChangeAspect="1"/>
          </p:cNvPicPr>
          <p:nvPr/>
        </p:nvPicPr>
        <p:blipFill>
          <a:blip r:embed="rId14">
            <a:alphaModFix/>
          </a:blip>
          <a:stretch>
            <a:fillRect/>
          </a:stretch>
        </p:blipFill>
        <p:spPr>
          <a:xfrm>
            <a:off x="2349096" y="1355048"/>
            <a:ext cx="4323600" cy="661680"/>
          </a:xfrm>
          <a:prstGeom prst="rect">
            <a:avLst/>
          </a:prstGeom>
        </p:spPr>
      </p:pic>
      <p:pic>
        <p:nvPicPr>
          <p:cNvPr id="173" name="apt0" descr="A blue and white circle with numbers and a blue line&#10;&#10;Description automatically generated with medium confidence">
            <a:extLst>
              <a:ext uri="{FF2B5EF4-FFF2-40B4-BE49-F238E27FC236}">
                <a16:creationId xmlns:a16="http://schemas.microsoft.com/office/drawing/2014/main" id="{FFD42693-A2D2-8C67-2178-E933CF31DAEC}"/>
              </a:ext>
            </a:extLst>
          </p:cNvPr>
          <p:cNvPicPr>
            <a:picLocks noChangeAspect="1"/>
          </p:cNvPicPr>
          <p:nvPr/>
        </p:nvPicPr>
        <p:blipFill>
          <a:blip r:embed="rId15">
            <a:alphaModFix/>
          </a:blip>
          <a:stretch>
            <a:fillRect/>
          </a:stretch>
        </p:blipFill>
        <p:spPr>
          <a:xfrm>
            <a:off x="2334830" y="1360727"/>
            <a:ext cx="4366800" cy="677913"/>
          </a:xfrm>
          <a:prstGeom prst="rect">
            <a:avLst/>
          </a:prstGeom>
        </p:spPr>
      </p:pic>
      <p:sp>
        <p:nvSpPr>
          <p:cNvPr id="8" name="TextBox 7">
            <a:extLst>
              <a:ext uri="{FF2B5EF4-FFF2-40B4-BE49-F238E27FC236}">
                <a16:creationId xmlns:a16="http://schemas.microsoft.com/office/drawing/2014/main" id="{24017EE8-2E30-FDD9-D967-471309FB98A8}"/>
              </a:ext>
            </a:extLst>
          </p:cNvPr>
          <p:cNvSpPr txBox="1"/>
          <p:nvPr/>
        </p:nvSpPr>
        <p:spPr>
          <a:xfrm>
            <a:off x="3200770" y="4400438"/>
            <a:ext cx="3079531" cy="507211"/>
          </a:xfrm>
          <a:prstGeom prst="rect">
            <a:avLst/>
          </a:prstGeom>
        </p:spPr>
        <p:txBody>
          <a:bodyPr wrap="none" rtlCol="0">
            <a:normAutofit/>
          </a:bodyPr>
          <a:lstStyle/>
          <a:p>
            <a:pPr algn="ctr"/>
            <a:r>
              <a:rPr lang="en-US" sz="1600" dirty="0">
                <a:solidFill>
                  <a:srgbClr val="C00000"/>
                </a:solidFill>
              </a:rPr>
              <a:t>Providing Detail</a:t>
            </a:r>
          </a:p>
        </p:txBody>
      </p:sp>
      <p:sp>
        <p:nvSpPr>
          <p:cNvPr id="11" name="TextBox 10">
            <a:extLst>
              <a:ext uri="{FF2B5EF4-FFF2-40B4-BE49-F238E27FC236}">
                <a16:creationId xmlns:a16="http://schemas.microsoft.com/office/drawing/2014/main" id="{5220D02B-37E9-C325-C4F9-C1F1AA7D5265}"/>
              </a:ext>
            </a:extLst>
          </p:cNvPr>
          <p:cNvSpPr txBox="1"/>
          <p:nvPr/>
        </p:nvSpPr>
        <p:spPr>
          <a:xfrm>
            <a:off x="512720" y="2545661"/>
            <a:ext cx="1936626" cy="652087"/>
          </a:xfrm>
          <a:prstGeom prst="rect">
            <a:avLst/>
          </a:prstGeom>
        </p:spPr>
        <p:txBody>
          <a:bodyPr wrap="none" rtlCol="0">
            <a:noAutofit/>
          </a:bodyPr>
          <a:lstStyle/>
          <a:p>
            <a:pPr algn="ctr"/>
            <a:r>
              <a:rPr lang="en-US" sz="4000" b="1" u="sng" dirty="0">
                <a:solidFill>
                  <a:schemeClr val="accent5"/>
                </a:solidFill>
              </a:rPr>
              <a:t>P</a:t>
            </a:r>
            <a:r>
              <a:rPr lang="en-US" sz="4000" b="1" dirty="0">
                <a:solidFill>
                  <a:schemeClr val="bg1">
                    <a:lumMod val="75000"/>
                  </a:schemeClr>
                </a:solidFill>
              </a:rPr>
              <a:t>PN</a:t>
            </a:r>
          </a:p>
        </p:txBody>
      </p:sp>
    </p:spTree>
    <p:extLst>
      <p:ext uri="{BB962C8B-B14F-4D97-AF65-F5344CB8AC3E}">
        <p14:creationId xmlns:p14="http://schemas.microsoft.com/office/powerpoint/2010/main" val="4062038246"/>
      </p:ext>
    </p:extLst>
  </p:cSld>
  <p:clrMapOvr>
    <a:masterClrMapping/>
  </p:clrMapOvr>
  <mc:AlternateContent xmlns:mc="http://schemas.openxmlformats.org/markup-compatibility/2006" xmlns:p14="http://schemas.microsoft.com/office/powerpoint/2010/main">
    <mc:Choice Requires="p14">
      <p:transition spd="slow" p14:dur="2000" advTm="3482"/>
    </mc:Choice>
    <mc:Fallback xmlns="">
      <p:transition spd="slow" advTm="3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afterEffect">
                                  <p:stCondLst>
                                    <p:cond delay="0"/>
                                  </p:stCondLst>
                                  <p:childTnLst>
                                    <p:animEffect transition="out" filter="wipe(left)">
                                      <p:cBhvr>
                                        <p:cTn id="6" dur="500"/>
                                        <p:tgtEl>
                                          <p:spTgt spid="173"/>
                                        </p:tgtEl>
                                      </p:cBhvr>
                                    </p:animEffect>
                                    <p:set>
                                      <p:cBhvr>
                                        <p:cTn id="7" dur="1" fill="hold">
                                          <p:stCondLst>
                                            <p:cond delay="499"/>
                                          </p:stCondLst>
                                        </p:cTn>
                                        <p:tgtEl>
                                          <p:spTgt spid="173"/>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nodeType="afterEffect">
                                  <p:stCondLst>
                                    <p:cond delay="0"/>
                                  </p:stCondLst>
                                  <p:childTnLst>
                                    <p:animEffect transition="out" filter="wipe(left)">
                                      <p:cBhvr>
                                        <p:cTn id="10" dur="500"/>
                                        <p:tgtEl>
                                          <p:spTgt spid="162"/>
                                        </p:tgtEl>
                                      </p:cBhvr>
                                    </p:animEffect>
                                    <p:set>
                                      <p:cBhvr>
                                        <p:cTn id="11" dur="1" fill="hold">
                                          <p:stCondLst>
                                            <p:cond delay="499"/>
                                          </p:stCondLst>
                                        </p:cTn>
                                        <p:tgtEl>
                                          <p:spTgt spid="162"/>
                                        </p:tgtEl>
                                        <p:attrNameLst>
                                          <p:attrName>style.visibility</p:attrName>
                                        </p:attrNameLst>
                                      </p:cBhvr>
                                      <p:to>
                                        <p:strVal val="hidden"/>
                                      </p:to>
                                    </p:set>
                                  </p:childTnLst>
                                </p:cTn>
                              </p:par>
                            </p:childTnLst>
                          </p:cTn>
                        </p:par>
                        <p:par>
                          <p:cTn id="12" fill="hold">
                            <p:stCondLst>
                              <p:cond delay="1000"/>
                            </p:stCondLst>
                            <p:childTnLst>
                              <p:par>
                                <p:cTn id="13" presetID="1" presetClass="exit" presetSubtype="0" fill="hold" nodeType="afterEffect">
                                  <p:stCondLst>
                                    <p:cond delay="0"/>
                                  </p:stCondLst>
                                  <p:childTnLst>
                                    <p:set>
                                      <p:cBhvr>
                                        <p:cTn id="14" dur="1" fill="hold">
                                          <p:stCondLst>
                                            <p:cond delay="0"/>
                                          </p:stCondLst>
                                        </p:cTn>
                                        <p:tgtEl>
                                          <p:spTgt spid="190"/>
                                        </p:tgtEl>
                                        <p:attrNameLst>
                                          <p:attrName>style.visibility</p:attrName>
                                        </p:attrNameLst>
                                      </p:cBhvr>
                                      <p:to>
                                        <p:strVal val="hidden"/>
                                      </p:to>
                                    </p:set>
                                  </p:childTnLst>
                                </p:cTn>
                              </p:par>
                            </p:childTnLst>
                          </p:cTn>
                        </p:par>
                        <p:par>
                          <p:cTn id="15" fill="hold">
                            <p:stCondLst>
                              <p:cond delay="1000"/>
                            </p:stCondLst>
                            <p:childTnLst>
                              <p:par>
                                <p:cTn id="16" presetID="5" presetClass="entr" presetSubtype="10" fill="hold"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checkerboard(across)">
                                      <p:cBhvr>
                                        <p:cTn id="18"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32</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Method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a:xfrm>
            <a:off x="282289" y="716186"/>
            <a:ext cx="8458170" cy="322164"/>
          </a:xfrm>
        </p:spPr>
        <p:txBody>
          <a:bodyPr/>
          <a:lstStyle/>
          <a:p>
            <a:r>
              <a:rPr lang="en-US" dirty="0"/>
              <a:t>The Mathematical Expression</a:t>
            </a:r>
          </a:p>
        </p:txBody>
      </p:sp>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lvl="1"/>
            <a:endParaRPr lang="en-US" dirty="0"/>
          </a:p>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pic>
        <p:nvPicPr>
          <p:cNvPr id="196" name="f3" hidden="1">
            <a:extLst>
              <a:ext uri="{FF2B5EF4-FFF2-40B4-BE49-F238E27FC236}">
                <a16:creationId xmlns:a16="http://schemas.microsoft.com/office/drawing/2014/main" id="{39703931-D254-FE11-CB3D-0D7AEA93D9FB}"/>
              </a:ext>
            </a:extLst>
          </p:cNvPr>
          <p:cNvPicPr>
            <a:picLocks noChangeAspect="1"/>
          </p:cNvPicPr>
          <p:nvPr/>
        </p:nvPicPr>
        <p:blipFill>
          <a:blip r:embed="rId3">
            <a:alphaModFix/>
          </a:blip>
          <a:stretch>
            <a:fillRect/>
          </a:stretch>
        </p:blipFill>
        <p:spPr>
          <a:xfrm>
            <a:off x="2052641" y="3822413"/>
            <a:ext cx="5399412" cy="508465"/>
          </a:xfrm>
          <a:prstGeom prst="rect">
            <a:avLst/>
          </a:prstGeom>
        </p:spPr>
      </p:pic>
      <p:pic>
        <p:nvPicPr>
          <p:cNvPr id="194" name="f2">
            <a:extLst>
              <a:ext uri="{FF2B5EF4-FFF2-40B4-BE49-F238E27FC236}">
                <a16:creationId xmlns:a16="http://schemas.microsoft.com/office/drawing/2014/main" id="{C171FFC6-AEFD-6665-97DB-FBAAFB482675}"/>
              </a:ext>
            </a:extLst>
          </p:cNvPr>
          <p:cNvPicPr>
            <a:picLocks noChangeAspect="1"/>
          </p:cNvPicPr>
          <p:nvPr/>
        </p:nvPicPr>
        <p:blipFill>
          <a:blip r:embed="rId4">
            <a:alphaModFix/>
          </a:blip>
          <a:stretch>
            <a:fillRect/>
          </a:stretch>
        </p:blipFill>
        <p:spPr>
          <a:xfrm>
            <a:off x="2043803" y="3798069"/>
            <a:ext cx="5375200" cy="508465"/>
          </a:xfrm>
          <a:prstGeom prst="rect">
            <a:avLst/>
          </a:prstGeom>
        </p:spPr>
      </p:pic>
      <p:pic>
        <p:nvPicPr>
          <p:cNvPr id="192" name="f1">
            <a:extLst>
              <a:ext uri="{FF2B5EF4-FFF2-40B4-BE49-F238E27FC236}">
                <a16:creationId xmlns:a16="http://schemas.microsoft.com/office/drawing/2014/main" id="{C7DDBBC7-EF06-2C1C-F349-C0316362FFD1}"/>
              </a:ext>
            </a:extLst>
          </p:cNvPr>
          <p:cNvPicPr>
            <a:picLocks noChangeAspect="1"/>
          </p:cNvPicPr>
          <p:nvPr/>
        </p:nvPicPr>
        <p:blipFill>
          <a:blip r:embed="rId5">
            <a:alphaModFix/>
          </a:blip>
          <a:stretch>
            <a:fillRect/>
          </a:stretch>
        </p:blipFill>
        <p:spPr>
          <a:xfrm>
            <a:off x="2077149" y="3822768"/>
            <a:ext cx="5326775" cy="484252"/>
          </a:xfrm>
          <a:prstGeom prst="rect">
            <a:avLst/>
          </a:prstGeom>
        </p:spPr>
      </p:pic>
      <p:pic>
        <p:nvPicPr>
          <p:cNvPr id="168" name="ill3" descr="A diagram of a function&#10;&#10;Description automatically generated" hidden="1">
            <a:extLst>
              <a:ext uri="{FF2B5EF4-FFF2-40B4-BE49-F238E27FC236}">
                <a16:creationId xmlns:a16="http://schemas.microsoft.com/office/drawing/2014/main" id="{00B6CAF9-8616-50F0-5757-D5E45A978316}"/>
              </a:ext>
            </a:extLst>
          </p:cNvPr>
          <p:cNvPicPr>
            <a:picLocks noChangeAspect="1"/>
          </p:cNvPicPr>
          <p:nvPr/>
        </p:nvPicPr>
        <p:blipFill>
          <a:blip r:embed="rId6"/>
          <a:stretch>
            <a:fillRect/>
          </a:stretch>
        </p:blipFill>
        <p:spPr>
          <a:xfrm>
            <a:off x="2708915" y="2278078"/>
            <a:ext cx="3600568" cy="1313856"/>
          </a:xfrm>
          <a:prstGeom prst="rect">
            <a:avLst/>
          </a:prstGeom>
        </p:spPr>
      </p:pic>
      <p:pic>
        <p:nvPicPr>
          <p:cNvPr id="166" name="ill2" descr="A diagram of a function&#10;&#10;Description automatically generated">
            <a:extLst>
              <a:ext uri="{FF2B5EF4-FFF2-40B4-BE49-F238E27FC236}">
                <a16:creationId xmlns:a16="http://schemas.microsoft.com/office/drawing/2014/main" id="{96FE7A07-F770-92A9-F126-0F67678FCB4A}"/>
              </a:ext>
            </a:extLst>
          </p:cNvPr>
          <p:cNvPicPr>
            <a:picLocks noChangeAspect="1"/>
          </p:cNvPicPr>
          <p:nvPr/>
        </p:nvPicPr>
        <p:blipFill>
          <a:blip r:embed="rId7">
            <a:alphaModFix/>
          </a:blip>
          <a:stretch>
            <a:fillRect/>
          </a:stretch>
        </p:blipFill>
        <p:spPr>
          <a:xfrm>
            <a:off x="2685275" y="2290417"/>
            <a:ext cx="3679200" cy="1323306"/>
          </a:xfrm>
          <a:prstGeom prst="rect">
            <a:avLst/>
          </a:prstGeom>
        </p:spPr>
      </p:pic>
      <p:pic>
        <p:nvPicPr>
          <p:cNvPr id="164" name="ill1" descr="A diagram of a diagram&#10;&#10;Description automatically generated">
            <a:extLst>
              <a:ext uri="{FF2B5EF4-FFF2-40B4-BE49-F238E27FC236}">
                <a16:creationId xmlns:a16="http://schemas.microsoft.com/office/drawing/2014/main" id="{69749FB4-410E-D0CB-BCC0-5C932B63640A}"/>
              </a:ext>
            </a:extLst>
          </p:cNvPr>
          <p:cNvPicPr>
            <a:picLocks noChangeAspect="1"/>
          </p:cNvPicPr>
          <p:nvPr/>
        </p:nvPicPr>
        <p:blipFill>
          <a:blip r:embed="rId8">
            <a:alphaModFix/>
          </a:blip>
          <a:stretch>
            <a:fillRect/>
          </a:stretch>
        </p:blipFill>
        <p:spPr>
          <a:xfrm>
            <a:off x="2657374" y="2229795"/>
            <a:ext cx="3708000" cy="1457070"/>
          </a:xfrm>
          <a:prstGeom prst="rect">
            <a:avLst/>
          </a:prstGeom>
        </p:spPr>
      </p:pic>
      <p:pic>
        <p:nvPicPr>
          <p:cNvPr id="183" name="apt3" descr="A circle with numbers and lines&#10;&#10;Description automatically generated with medium confidence">
            <a:extLst>
              <a:ext uri="{FF2B5EF4-FFF2-40B4-BE49-F238E27FC236}">
                <a16:creationId xmlns:a16="http://schemas.microsoft.com/office/drawing/2014/main" id="{62366839-5CD6-7FB1-C04B-DAAE1F0F2C4C}"/>
              </a:ext>
            </a:extLst>
          </p:cNvPr>
          <p:cNvPicPr>
            <a:picLocks noChangeAspect="1"/>
          </p:cNvPicPr>
          <p:nvPr/>
        </p:nvPicPr>
        <p:blipFill>
          <a:blip r:embed="rId9">
            <a:alphaModFix/>
          </a:blip>
          <a:stretch>
            <a:fillRect/>
          </a:stretch>
        </p:blipFill>
        <p:spPr>
          <a:xfrm>
            <a:off x="2319500" y="1105370"/>
            <a:ext cx="4615200" cy="933922"/>
          </a:xfrm>
          <a:prstGeom prst="rect">
            <a:avLst/>
          </a:prstGeom>
        </p:spPr>
      </p:pic>
      <p:pic>
        <p:nvPicPr>
          <p:cNvPr id="181" name="apt2" descr="A green and blue circle with numbers&#10;&#10;Description automatically generated">
            <a:extLst>
              <a:ext uri="{FF2B5EF4-FFF2-40B4-BE49-F238E27FC236}">
                <a16:creationId xmlns:a16="http://schemas.microsoft.com/office/drawing/2014/main" id="{EB0762CD-21FB-7E8E-D06A-EE439AB822D1}"/>
              </a:ext>
            </a:extLst>
          </p:cNvPr>
          <p:cNvPicPr>
            <a:picLocks noChangeAspect="1"/>
          </p:cNvPicPr>
          <p:nvPr/>
        </p:nvPicPr>
        <p:blipFill>
          <a:blip r:embed="rId10">
            <a:alphaModFix/>
          </a:blip>
          <a:stretch>
            <a:fillRect/>
          </a:stretch>
        </p:blipFill>
        <p:spPr>
          <a:xfrm>
            <a:off x="2343027" y="1125651"/>
            <a:ext cx="4572000" cy="887240"/>
          </a:xfrm>
          <a:prstGeom prst="rect">
            <a:avLst/>
          </a:prstGeom>
        </p:spPr>
      </p:pic>
      <p:grpSp>
        <p:nvGrpSpPr>
          <p:cNvPr id="8" name="apt1">
            <a:extLst>
              <a:ext uri="{FF2B5EF4-FFF2-40B4-BE49-F238E27FC236}">
                <a16:creationId xmlns:a16="http://schemas.microsoft.com/office/drawing/2014/main" id="{21F0B030-2D8D-3321-82FE-42AF92B7D63A}"/>
              </a:ext>
            </a:extLst>
          </p:cNvPr>
          <p:cNvGrpSpPr/>
          <p:nvPr/>
        </p:nvGrpSpPr>
        <p:grpSpPr>
          <a:xfrm>
            <a:off x="2077733" y="1038351"/>
            <a:ext cx="6526888" cy="1205536"/>
            <a:chOff x="2077733" y="1038351"/>
            <a:chExt cx="6526888" cy="1205536"/>
          </a:xfrm>
        </p:grpSpPr>
        <p:pic>
          <p:nvPicPr>
            <p:cNvPr id="9" name="mask" descr="A white background with black dots&#10;&#10;Description automatically generated">
              <a:extLst>
                <a:ext uri="{FF2B5EF4-FFF2-40B4-BE49-F238E27FC236}">
                  <a16:creationId xmlns:a16="http://schemas.microsoft.com/office/drawing/2014/main" id="{116CCA8A-32FD-EE28-67CC-E077F8E47DFB}"/>
                </a:ext>
              </a:extLst>
            </p:cNvPr>
            <p:cNvPicPr>
              <a:picLocks noChangeAspect="1"/>
            </p:cNvPicPr>
            <p:nvPr/>
          </p:nvPicPr>
          <p:blipFill>
            <a:blip r:embed="rId11"/>
            <a:stretch>
              <a:fillRect/>
            </a:stretch>
          </p:blipFill>
          <p:spPr>
            <a:xfrm>
              <a:off x="2077733" y="1038351"/>
              <a:ext cx="6526888" cy="1205536"/>
            </a:xfrm>
            <a:prstGeom prst="rect">
              <a:avLst/>
            </a:prstGeom>
          </p:spPr>
        </p:pic>
        <p:pic>
          <p:nvPicPr>
            <p:cNvPr id="179" name="apt1" descr="A blue green and green circle with numbers&#10;&#10;Description automatically generated">
              <a:extLst>
                <a:ext uri="{FF2B5EF4-FFF2-40B4-BE49-F238E27FC236}">
                  <a16:creationId xmlns:a16="http://schemas.microsoft.com/office/drawing/2014/main" id="{95650E09-0C9D-4271-9F58-7CBBDDE006AA}"/>
                </a:ext>
              </a:extLst>
            </p:cNvPr>
            <p:cNvPicPr>
              <a:picLocks noChangeAspect="1"/>
            </p:cNvPicPr>
            <p:nvPr/>
          </p:nvPicPr>
          <p:blipFill>
            <a:blip r:embed="rId12">
              <a:alphaModFix/>
            </a:blip>
            <a:stretch>
              <a:fillRect/>
            </a:stretch>
          </p:blipFill>
          <p:spPr>
            <a:xfrm>
              <a:off x="2349096" y="1355048"/>
              <a:ext cx="4323600" cy="661680"/>
            </a:xfrm>
            <a:prstGeom prst="rect">
              <a:avLst/>
            </a:prstGeom>
          </p:spPr>
        </p:pic>
      </p:grpSp>
      <p:sp>
        <p:nvSpPr>
          <p:cNvPr id="10" name="TextBox 9">
            <a:extLst>
              <a:ext uri="{FF2B5EF4-FFF2-40B4-BE49-F238E27FC236}">
                <a16:creationId xmlns:a16="http://schemas.microsoft.com/office/drawing/2014/main" id="{23F1E658-115B-07B4-7865-7B50B09CF0AB}"/>
              </a:ext>
            </a:extLst>
          </p:cNvPr>
          <p:cNvSpPr txBox="1"/>
          <p:nvPr/>
        </p:nvSpPr>
        <p:spPr>
          <a:xfrm>
            <a:off x="3200770" y="4400438"/>
            <a:ext cx="3079531" cy="507211"/>
          </a:xfrm>
          <a:prstGeom prst="rect">
            <a:avLst/>
          </a:prstGeom>
        </p:spPr>
        <p:txBody>
          <a:bodyPr wrap="none" rtlCol="0">
            <a:normAutofit/>
          </a:bodyPr>
          <a:lstStyle/>
          <a:p>
            <a:pPr algn="ctr"/>
            <a:r>
              <a:rPr lang="en-US" sz="1600" dirty="0">
                <a:solidFill>
                  <a:srgbClr val="C00000"/>
                </a:solidFill>
              </a:rPr>
              <a:t>Ensuring Consistency</a:t>
            </a:r>
          </a:p>
        </p:txBody>
      </p:sp>
      <p:sp>
        <p:nvSpPr>
          <p:cNvPr id="11" name="TextBox 10">
            <a:extLst>
              <a:ext uri="{FF2B5EF4-FFF2-40B4-BE49-F238E27FC236}">
                <a16:creationId xmlns:a16="http://schemas.microsoft.com/office/drawing/2014/main" id="{2DCFF985-B1EE-0F91-254F-801DDC4D1619}"/>
              </a:ext>
            </a:extLst>
          </p:cNvPr>
          <p:cNvSpPr txBox="1"/>
          <p:nvPr/>
        </p:nvSpPr>
        <p:spPr>
          <a:xfrm>
            <a:off x="512720" y="2545661"/>
            <a:ext cx="1936626" cy="652087"/>
          </a:xfrm>
          <a:prstGeom prst="rect">
            <a:avLst/>
          </a:prstGeom>
        </p:spPr>
        <p:txBody>
          <a:bodyPr wrap="none" rtlCol="0">
            <a:noAutofit/>
          </a:bodyPr>
          <a:lstStyle/>
          <a:p>
            <a:pPr algn="ctr"/>
            <a:r>
              <a:rPr lang="en-US" sz="4000" b="1" dirty="0">
                <a:solidFill>
                  <a:schemeClr val="accent5"/>
                </a:solidFill>
              </a:rPr>
              <a:t>P</a:t>
            </a:r>
            <a:r>
              <a:rPr lang="en-US" sz="4000" b="1" u="sng" dirty="0">
                <a:solidFill>
                  <a:schemeClr val="accent5"/>
                </a:solidFill>
              </a:rPr>
              <a:t>P</a:t>
            </a:r>
            <a:r>
              <a:rPr lang="en-US" sz="4000" b="1" dirty="0">
                <a:solidFill>
                  <a:schemeClr val="bg1">
                    <a:lumMod val="75000"/>
                  </a:schemeClr>
                </a:solidFill>
              </a:rPr>
              <a:t>N</a:t>
            </a:r>
          </a:p>
        </p:txBody>
      </p:sp>
    </p:spTree>
    <p:extLst>
      <p:ext uri="{BB962C8B-B14F-4D97-AF65-F5344CB8AC3E}">
        <p14:creationId xmlns:p14="http://schemas.microsoft.com/office/powerpoint/2010/main" val="4197022116"/>
      </p:ext>
    </p:extLst>
  </p:cSld>
  <p:clrMapOvr>
    <a:masterClrMapping/>
  </p:clrMapOvr>
  <mc:AlternateContent xmlns:mc="http://schemas.openxmlformats.org/markup-compatibility/2006" xmlns:p14="http://schemas.microsoft.com/office/powerpoint/2010/main">
    <mc:Choice Requires="p14">
      <p:transition spd="slow" p14:dur="2000" advTm="14677"/>
    </mc:Choice>
    <mc:Fallback xmlns="">
      <p:transition spd="slow" advTm="14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8" fill="hold" nodeType="afterEffect">
                                  <p:stCondLst>
                                    <p:cond delay="0"/>
                                  </p:stCondLst>
                                  <p:childTnLst>
                                    <p:animEffect transition="out" filter="wipe(left)">
                                      <p:cBhvr>
                                        <p:cTn id="6" dur="1000"/>
                                        <p:tgtEl>
                                          <p:spTgt spid="8"/>
                                        </p:tgtEl>
                                      </p:cBhvr>
                                    </p:animEffect>
                                    <p:set>
                                      <p:cBhvr>
                                        <p:cTn id="7" dur="1" fill="hold">
                                          <p:stCondLst>
                                            <p:cond delay="999"/>
                                          </p:stCondLst>
                                        </p:cTn>
                                        <p:tgtEl>
                                          <p:spTgt spid="8"/>
                                        </p:tgtEl>
                                        <p:attrNameLst>
                                          <p:attrName>style.visibility</p:attrName>
                                        </p:attrNameLst>
                                      </p:cBhvr>
                                      <p:to>
                                        <p:strVal val="hidden"/>
                                      </p:to>
                                    </p:set>
                                  </p:childTnLst>
                                </p:cTn>
                              </p:par>
                            </p:childTnLst>
                          </p:cTn>
                        </p:par>
                        <p:par>
                          <p:cTn id="8" fill="hold">
                            <p:stCondLst>
                              <p:cond delay="1000"/>
                            </p:stCondLst>
                            <p:childTnLst>
                              <p:par>
                                <p:cTn id="9" presetID="22" presetClass="exit" presetSubtype="8" fill="hold" nodeType="afterEffect">
                                  <p:stCondLst>
                                    <p:cond delay="0"/>
                                  </p:stCondLst>
                                  <p:childTnLst>
                                    <p:animEffect transition="out" filter="wipe(left)">
                                      <p:cBhvr>
                                        <p:cTn id="10" dur="500"/>
                                        <p:tgtEl>
                                          <p:spTgt spid="164"/>
                                        </p:tgtEl>
                                      </p:cBhvr>
                                    </p:animEffect>
                                    <p:set>
                                      <p:cBhvr>
                                        <p:cTn id="11" dur="1" fill="hold">
                                          <p:stCondLst>
                                            <p:cond delay="499"/>
                                          </p:stCondLst>
                                        </p:cTn>
                                        <p:tgtEl>
                                          <p:spTgt spid="164"/>
                                        </p:tgtEl>
                                        <p:attrNameLst>
                                          <p:attrName>style.visibility</p:attrName>
                                        </p:attrNameLst>
                                      </p:cBhvr>
                                      <p:to>
                                        <p:strVal val="hidden"/>
                                      </p:to>
                                    </p:set>
                                  </p:childTnLst>
                                </p:cTn>
                              </p:par>
                            </p:childTnLst>
                          </p:cTn>
                        </p:par>
                        <p:par>
                          <p:cTn id="12" fill="hold">
                            <p:stCondLst>
                              <p:cond delay="1500"/>
                            </p:stCondLst>
                            <p:childTnLst>
                              <p:par>
                                <p:cTn id="13" presetID="22" presetClass="exit" presetSubtype="8" fill="hold" nodeType="afterEffect">
                                  <p:stCondLst>
                                    <p:cond delay="0"/>
                                  </p:stCondLst>
                                  <p:childTnLst>
                                    <p:animEffect transition="out" filter="wipe(left)">
                                      <p:cBhvr>
                                        <p:cTn id="14" dur="500"/>
                                        <p:tgtEl>
                                          <p:spTgt spid="192"/>
                                        </p:tgtEl>
                                      </p:cBhvr>
                                    </p:animEffect>
                                    <p:set>
                                      <p:cBhvr>
                                        <p:cTn id="15" dur="1" fill="hold">
                                          <p:stCondLst>
                                            <p:cond delay="499"/>
                                          </p:stCondLst>
                                        </p:cTn>
                                        <p:tgtEl>
                                          <p:spTgt spid="192"/>
                                        </p:tgtEl>
                                        <p:attrNameLst>
                                          <p:attrName>style.visibility</p:attrName>
                                        </p:attrNameLst>
                                      </p:cBhvr>
                                      <p:to>
                                        <p:strVal val="hidden"/>
                                      </p:to>
                                    </p:set>
                                  </p:childTnLst>
                                </p:cTn>
                              </p:par>
                            </p:childTnLst>
                          </p:cTn>
                        </p:par>
                        <p:par>
                          <p:cTn id="16" fill="hold">
                            <p:stCondLst>
                              <p:cond delay="2000"/>
                            </p:stCondLst>
                            <p:childTnLst>
                              <p:par>
                                <p:cTn id="17" presetID="5" presetClass="entr" presetSubtype="10" fill="hold"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checkerboard(across)">
                                      <p:cBhvr>
                                        <p:cTn id="19"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33</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Method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a:xfrm>
            <a:off x="282289" y="716186"/>
            <a:ext cx="8458170" cy="322164"/>
          </a:xfrm>
        </p:spPr>
        <p:txBody>
          <a:bodyPr/>
          <a:lstStyle/>
          <a:p>
            <a:r>
              <a:rPr lang="en-US" dirty="0"/>
              <a:t>The Mathematical Expression</a:t>
            </a:r>
          </a:p>
        </p:txBody>
      </p:sp>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lvl="1"/>
            <a:endParaRPr lang="en-US" dirty="0"/>
          </a:p>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pic>
        <p:nvPicPr>
          <p:cNvPr id="196" name="f3">
            <a:extLst>
              <a:ext uri="{FF2B5EF4-FFF2-40B4-BE49-F238E27FC236}">
                <a16:creationId xmlns:a16="http://schemas.microsoft.com/office/drawing/2014/main" id="{39703931-D254-FE11-CB3D-0D7AEA93D9FB}"/>
              </a:ext>
            </a:extLst>
          </p:cNvPr>
          <p:cNvPicPr>
            <a:picLocks noChangeAspect="1"/>
          </p:cNvPicPr>
          <p:nvPr/>
        </p:nvPicPr>
        <p:blipFill>
          <a:blip r:embed="rId3">
            <a:alphaModFix/>
          </a:blip>
          <a:stretch>
            <a:fillRect/>
          </a:stretch>
        </p:blipFill>
        <p:spPr>
          <a:xfrm>
            <a:off x="2052641" y="3822413"/>
            <a:ext cx="5399412" cy="508465"/>
          </a:xfrm>
          <a:prstGeom prst="rect">
            <a:avLst/>
          </a:prstGeom>
        </p:spPr>
      </p:pic>
      <p:pic>
        <p:nvPicPr>
          <p:cNvPr id="194" name="f2">
            <a:extLst>
              <a:ext uri="{FF2B5EF4-FFF2-40B4-BE49-F238E27FC236}">
                <a16:creationId xmlns:a16="http://schemas.microsoft.com/office/drawing/2014/main" id="{C171FFC6-AEFD-6665-97DB-FBAAFB482675}"/>
              </a:ext>
            </a:extLst>
          </p:cNvPr>
          <p:cNvPicPr>
            <a:picLocks noChangeAspect="1"/>
          </p:cNvPicPr>
          <p:nvPr/>
        </p:nvPicPr>
        <p:blipFill>
          <a:blip r:embed="rId4">
            <a:alphaModFix/>
          </a:blip>
          <a:stretch>
            <a:fillRect/>
          </a:stretch>
        </p:blipFill>
        <p:spPr>
          <a:xfrm>
            <a:off x="2043803" y="3798069"/>
            <a:ext cx="5375200" cy="508465"/>
          </a:xfrm>
          <a:prstGeom prst="rect">
            <a:avLst/>
          </a:prstGeom>
        </p:spPr>
      </p:pic>
      <p:pic>
        <p:nvPicPr>
          <p:cNvPr id="168" name="ill3" descr="A diagram of a function&#10;&#10;Description automatically generated">
            <a:extLst>
              <a:ext uri="{FF2B5EF4-FFF2-40B4-BE49-F238E27FC236}">
                <a16:creationId xmlns:a16="http://schemas.microsoft.com/office/drawing/2014/main" id="{00B6CAF9-8616-50F0-5757-D5E45A978316}"/>
              </a:ext>
            </a:extLst>
          </p:cNvPr>
          <p:cNvPicPr>
            <a:picLocks noChangeAspect="1"/>
          </p:cNvPicPr>
          <p:nvPr/>
        </p:nvPicPr>
        <p:blipFill>
          <a:blip r:embed="rId5"/>
          <a:stretch>
            <a:fillRect/>
          </a:stretch>
        </p:blipFill>
        <p:spPr>
          <a:xfrm>
            <a:off x="2708915" y="2278078"/>
            <a:ext cx="3600568" cy="1313856"/>
          </a:xfrm>
          <a:prstGeom prst="rect">
            <a:avLst/>
          </a:prstGeom>
        </p:spPr>
      </p:pic>
      <p:pic>
        <p:nvPicPr>
          <p:cNvPr id="166" name="ill2" descr="A diagram of a function&#10;&#10;Description automatically generated">
            <a:extLst>
              <a:ext uri="{FF2B5EF4-FFF2-40B4-BE49-F238E27FC236}">
                <a16:creationId xmlns:a16="http://schemas.microsoft.com/office/drawing/2014/main" id="{96FE7A07-F770-92A9-F126-0F67678FCB4A}"/>
              </a:ext>
            </a:extLst>
          </p:cNvPr>
          <p:cNvPicPr>
            <a:picLocks noChangeAspect="1"/>
          </p:cNvPicPr>
          <p:nvPr/>
        </p:nvPicPr>
        <p:blipFill>
          <a:blip r:embed="rId6">
            <a:alphaModFix/>
          </a:blip>
          <a:stretch>
            <a:fillRect/>
          </a:stretch>
        </p:blipFill>
        <p:spPr>
          <a:xfrm>
            <a:off x="2685275" y="2290417"/>
            <a:ext cx="3679200" cy="1323306"/>
          </a:xfrm>
          <a:prstGeom prst="rect">
            <a:avLst/>
          </a:prstGeom>
        </p:spPr>
      </p:pic>
      <p:pic>
        <p:nvPicPr>
          <p:cNvPr id="183" name="apt3" descr="A circle with numbers and lines&#10;&#10;Description automatically generated with medium confidence">
            <a:extLst>
              <a:ext uri="{FF2B5EF4-FFF2-40B4-BE49-F238E27FC236}">
                <a16:creationId xmlns:a16="http://schemas.microsoft.com/office/drawing/2014/main" id="{62366839-5CD6-7FB1-C04B-DAAE1F0F2C4C}"/>
              </a:ext>
            </a:extLst>
          </p:cNvPr>
          <p:cNvPicPr>
            <a:picLocks noChangeAspect="1"/>
          </p:cNvPicPr>
          <p:nvPr/>
        </p:nvPicPr>
        <p:blipFill>
          <a:blip r:embed="rId7">
            <a:alphaModFix/>
          </a:blip>
          <a:stretch>
            <a:fillRect/>
          </a:stretch>
        </p:blipFill>
        <p:spPr>
          <a:xfrm>
            <a:off x="2319500" y="1105370"/>
            <a:ext cx="4615200" cy="933922"/>
          </a:xfrm>
          <a:prstGeom prst="rect">
            <a:avLst/>
          </a:prstGeom>
        </p:spPr>
      </p:pic>
      <p:pic>
        <p:nvPicPr>
          <p:cNvPr id="181" name="apt2" descr="A green and blue circle with numbers&#10;&#10;Description automatically generated">
            <a:extLst>
              <a:ext uri="{FF2B5EF4-FFF2-40B4-BE49-F238E27FC236}">
                <a16:creationId xmlns:a16="http://schemas.microsoft.com/office/drawing/2014/main" id="{EB0762CD-21FB-7E8E-D06A-EE439AB822D1}"/>
              </a:ext>
            </a:extLst>
          </p:cNvPr>
          <p:cNvPicPr>
            <a:picLocks noChangeAspect="1"/>
          </p:cNvPicPr>
          <p:nvPr/>
        </p:nvPicPr>
        <p:blipFill>
          <a:blip r:embed="rId8">
            <a:alphaModFix/>
          </a:blip>
          <a:stretch>
            <a:fillRect/>
          </a:stretch>
        </p:blipFill>
        <p:spPr>
          <a:xfrm>
            <a:off x="2343027" y="1125651"/>
            <a:ext cx="4572000" cy="887240"/>
          </a:xfrm>
          <a:prstGeom prst="rect">
            <a:avLst/>
          </a:prstGeom>
        </p:spPr>
      </p:pic>
      <p:sp>
        <p:nvSpPr>
          <p:cNvPr id="8" name="TextBox 7">
            <a:extLst>
              <a:ext uri="{FF2B5EF4-FFF2-40B4-BE49-F238E27FC236}">
                <a16:creationId xmlns:a16="http://schemas.microsoft.com/office/drawing/2014/main" id="{C469C986-7787-1666-E17C-4230C42CA805}"/>
              </a:ext>
            </a:extLst>
          </p:cNvPr>
          <p:cNvSpPr txBox="1"/>
          <p:nvPr/>
        </p:nvSpPr>
        <p:spPr>
          <a:xfrm>
            <a:off x="3200770" y="4400438"/>
            <a:ext cx="3079531" cy="507211"/>
          </a:xfrm>
          <a:prstGeom prst="rect">
            <a:avLst/>
          </a:prstGeom>
        </p:spPr>
        <p:txBody>
          <a:bodyPr wrap="none" rtlCol="0">
            <a:normAutofit/>
          </a:bodyPr>
          <a:lstStyle/>
          <a:p>
            <a:pPr algn="ctr"/>
            <a:r>
              <a:rPr lang="en-US" sz="1600" dirty="0">
                <a:solidFill>
                  <a:srgbClr val="C00000"/>
                </a:solidFill>
              </a:rPr>
              <a:t>Preparing for the Next Resampling</a:t>
            </a:r>
          </a:p>
        </p:txBody>
      </p:sp>
      <p:sp>
        <p:nvSpPr>
          <p:cNvPr id="9" name="TextBox 8">
            <a:extLst>
              <a:ext uri="{FF2B5EF4-FFF2-40B4-BE49-F238E27FC236}">
                <a16:creationId xmlns:a16="http://schemas.microsoft.com/office/drawing/2014/main" id="{B6388983-9C4A-AA90-ED49-A922489B3F8D}"/>
              </a:ext>
            </a:extLst>
          </p:cNvPr>
          <p:cNvSpPr txBox="1"/>
          <p:nvPr/>
        </p:nvSpPr>
        <p:spPr>
          <a:xfrm>
            <a:off x="512720" y="2545661"/>
            <a:ext cx="1936626" cy="652087"/>
          </a:xfrm>
          <a:prstGeom prst="rect">
            <a:avLst/>
          </a:prstGeom>
        </p:spPr>
        <p:txBody>
          <a:bodyPr wrap="none" rtlCol="0">
            <a:noAutofit/>
          </a:bodyPr>
          <a:lstStyle/>
          <a:p>
            <a:pPr algn="ctr"/>
            <a:r>
              <a:rPr lang="en-US" sz="4000" b="1" dirty="0">
                <a:solidFill>
                  <a:schemeClr val="accent5"/>
                </a:solidFill>
              </a:rPr>
              <a:t>PP</a:t>
            </a:r>
            <a:r>
              <a:rPr lang="en-US" sz="4000" b="1" u="sng" dirty="0">
                <a:solidFill>
                  <a:schemeClr val="accent5"/>
                </a:solidFill>
              </a:rPr>
              <a:t>N</a:t>
            </a:r>
          </a:p>
        </p:txBody>
      </p:sp>
    </p:spTree>
    <p:extLst>
      <p:ext uri="{BB962C8B-B14F-4D97-AF65-F5344CB8AC3E}">
        <p14:creationId xmlns:p14="http://schemas.microsoft.com/office/powerpoint/2010/main" val="3344881842"/>
      </p:ext>
    </p:extLst>
  </p:cSld>
  <p:clrMapOvr>
    <a:masterClrMapping/>
  </p:clrMapOvr>
  <mc:AlternateContent xmlns:mc="http://schemas.openxmlformats.org/markup-compatibility/2006" xmlns:p14="http://schemas.microsoft.com/office/powerpoint/2010/main">
    <mc:Choice Requires="p14">
      <p:transition spd="slow" p14:dur="2000" advTm="17414"/>
    </mc:Choice>
    <mc:Fallback xmlns="">
      <p:transition spd="slow" advTm="17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2" fill="hold" nodeType="afterEffect">
                                  <p:stCondLst>
                                    <p:cond delay="0"/>
                                  </p:stCondLst>
                                  <p:childTnLst>
                                    <p:animEffect transition="out" filter="wipe(right)">
                                      <p:cBhvr>
                                        <p:cTn id="6" dur="500"/>
                                        <p:tgtEl>
                                          <p:spTgt spid="181"/>
                                        </p:tgtEl>
                                      </p:cBhvr>
                                    </p:animEffect>
                                    <p:set>
                                      <p:cBhvr>
                                        <p:cTn id="7" dur="1" fill="hold">
                                          <p:stCondLst>
                                            <p:cond delay="499"/>
                                          </p:stCondLst>
                                        </p:cTn>
                                        <p:tgtEl>
                                          <p:spTgt spid="181"/>
                                        </p:tgtEl>
                                        <p:attrNameLst>
                                          <p:attrName>style.visibility</p:attrName>
                                        </p:attrNameLst>
                                      </p:cBhvr>
                                      <p:to>
                                        <p:strVal val="hidden"/>
                                      </p:to>
                                    </p:set>
                                  </p:childTnLst>
                                </p:cTn>
                              </p:par>
                            </p:childTnLst>
                          </p:cTn>
                        </p:par>
                        <p:par>
                          <p:cTn id="8" fill="hold">
                            <p:stCondLst>
                              <p:cond delay="500"/>
                            </p:stCondLst>
                            <p:childTnLst>
                              <p:par>
                                <p:cTn id="9" presetID="22" presetClass="exit" presetSubtype="2" fill="hold" nodeType="afterEffect">
                                  <p:stCondLst>
                                    <p:cond delay="0"/>
                                  </p:stCondLst>
                                  <p:childTnLst>
                                    <p:animEffect transition="out" filter="wipe(right)">
                                      <p:cBhvr>
                                        <p:cTn id="10" dur="500"/>
                                        <p:tgtEl>
                                          <p:spTgt spid="166"/>
                                        </p:tgtEl>
                                      </p:cBhvr>
                                    </p:animEffect>
                                    <p:set>
                                      <p:cBhvr>
                                        <p:cTn id="11" dur="1" fill="hold">
                                          <p:stCondLst>
                                            <p:cond delay="499"/>
                                          </p:stCondLst>
                                        </p:cTn>
                                        <p:tgtEl>
                                          <p:spTgt spid="166"/>
                                        </p:tgtEl>
                                        <p:attrNameLst>
                                          <p:attrName>style.visibility</p:attrName>
                                        </p:attrNameLst>
                                      </p:cBhvr>
                                      <p:to>
                                        <p:strVal val="hidden"/>
                                      </p:to>
                                    </p:set>
                                  </p:childTnLst>
                                </p:cTn>
                              </p:par>
                            </p:childTnLst>
                          </p:cTn>
                        </p:par>
                        <p:par>
                          <p:cTn id="12" fill="hold">
                            <p:stCondLst>
                              <p:cond delay="1000"/>
                            </p:stCondLst>
                            <p:childTnLst>
                              <p:par>
                                <p:cTn id="13" presetID="22" presetClass="exit" presetSubtype="2" fill="hold" nodeType="afterEffect">
                                  <p:stCondLst>
                                    <p:cond delay="0"/>
                                  </p:stCondLst>
                                  <p:childTnLst>
                                    <p:animEffect transition="out" filter="wipe(right)">
                                      <p:cBhvr>
                                        <p:cTn id="14" dur="1000"/>
                                        <p:tgtEl>
                                          <p:spTgt spid="194"/>
                                        </p:tgtEl>
                                      </p:cBhvr>
                                    </p:animEffect>
                                    <p:set>
                                      <p:cBhvr>
                                        <p:cTn id="15" dur="1" fill="hold">
                                          <p:stCondLst>
                                            <p:cond delay="999"/>
                                          </p:stCondLst>
                                        </p:cTn>
                                        <p:tgtEl>
                                          <p:spTgt spid="194"/>
                                        </p:tgtEl>
                                        <p:attrNameLst>
                                          <p:attrName>style.visibility</p:attrName>
                                        </p:attrNameLst>
                                      </p:cBhvr>
                                      <p:to>
                                        <p:strVal val="hidden"/>
                                      </p:to>
                                    </p:set>
                                  </p:childTnLst>
                                </p:cTn>
                              </p:par>
                            </p:childTnLst>
                          </p:cTn>
                        </p:par>
                        <p:par>
                          <p:cTn id="16" fill="hold">
                            <p:stCondLst>
                              <p:cond delay="2000"/>
                            </p:stCondLst>
                            <p:childTnLst>
                              <p:par>
                                <p:cTn id="17" presetID="5" presetClass="entr" presetSubtype="10" fill="hold"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checkerboard(across)">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marL="0" indent="0">
              <a:buNone/>
            </a:pPr>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34</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Method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The Mathematical Expression</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pic>
        <p:nvPicPr>
          <p:cNvPr id="8" name="f3">
            <a:extLst>
              <a:ext uri="{FF2B5EF4-FFF2-40B4-BE49-F238E27FC236}">
                <a16:creationId xmlns:a16="http://schemas.microsoft.com/office/drawing/2014/main" id="{3E11D367-7EBD-8158-2443-E6DCB0BEF445}"/>
              </a:ext>
            </a:extLst>
          </p:cNvPr>
          <p:cNvPicPr>
            <a:picLocks noChangeAspect="1"/>
          </p:cNvPicPr>
          <p:nvPr/>
        </p:nvPicPr>
        <p:blipFill>
          <a:blip r:embed="rId3">
            <a:alphaModFix/>
          </a:blip>
          <a:stretch>
            <a:fillRect/>
          </a:stretch>
        </p:blipFill>
        <p:spPr>
          <a:xfrm>
            <a:off x="2300445" y="1273151"/>
            <a:ext cx="4543110" cy="427827"/>
          </a:xfrm>
          <a:prstGeom prst="rect">
            <a:avLst/>
          </a:prstGeom>
        </p:spPr>
      </p:pic>
      <p:pic>
        <p:nvPicPr>
          <p:cNvPr id="14" name="Picture 13" descr="A white background with text and numbers&#10;&#10;Description automatically generated with medium confidence">
            <a:extLst>
              <a:ext uri="{FF2B5EF4-FFF2-40B4-BE49-F238E27FC236}">
                <a16:creationId xmlns:a16="http://schemas.microsoft.com/office/drawing/2014/main" id="{5B0911EC-E393-E28D-D898-0CD9BBF2924C}"/>
              </a:ext>
            </a:extLst>
          </p:cNvPr>
          <p:cNvPicPr>
            <a:picLocks noChangeAspect="1"/>
          </p:cNvPicPr>
          <p:nvPr/>
        </p:nvPicPr>
        <p:blipFill>
          <a:blip r:embed="rId4"/>
          <a:stretch>
            <a:fillRect/>
          </a:stretch>
        </p:blipFill>
        <p:spPr>
          <a:xfrm>
            <a:off x="2181726" y="1790555"/>
            <a:ext cx="4780547" cy="2706229"/>
          </a:xfrm>
          <a:prstGeom prst="rect">
            <a:avLst/>
          </a:prstGeom>
        </p:spPr>
      </p:pic>
      <p:grpSp>
        <p:nvGrpSpPr>
          <p:cNvPr id="11" name="Group 10">
            <a:extLst>
              <a:ext uri="{FF2B5EF4-FFF2-40B4-BE49-F238E27FC236}">
                <a16:creationId xmlns:a16="http://schemas.microsoft.com/office/drawing/2014/main" id="{D32E01F9-9CC0-668E-40E4-11405C504869}"/>
              </a:ext>
            </a:extLst>
          </p:cNvPr>
          <p:cNvGrpSpPr/>
          <p:nvPr/>
        </p:nvGrpSpPr>
        <p:grpSpPr>
          <a:xfrm>
            <a:off x="2181726" y="2793468"/>
            <a:ext cx="6847374" cy="1151998"/>
            <a:chOff x="2181726" y="2793468"/>
            <a:chExt cx="6847374" cy="1151998"/>
          </a:xfrm>
        </p:grpSpPr>
        <p:sp>
          <p:nvSpPr>
            <p:cNvPr id="9" name="Rounded Rectangle 8">
              <a:extLst>
                <a:ext uri="{FF2B5EF4-FFF2-40B4-BE49-F238E27FC236}">
                  <a16:creationId xmlns:a16="http://schemas.microsoft.com/office/drawing/2014/main" id="{F10C8733-2053-00AE-FB68-D772839E20A8}"/>
                </a:ext>
              </a:extLst>
            </p:cNvPr>
            <p:cNvSpPr/>
            <p:nvPr/>
          </p:nvSpPr>
          <p:spPr>
            <a:xfrm>
              <a:off x="2181726" y="3000088"/>
              <a:ext cx="5017860" cy="945378"/>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3A6BD59-930D-8A78-2167-181112C47890}"/>
                </a:ext>
              </a:extLst>
            </p:cNvPr>
            <p:cNvSpPr txBox="1"/>
            <p:nvPr/>
          </p:nvSpPr>
          <p:spPr>
            <a:xfrm>
              <a:off x="7463880" y="2793468"/>
              <a:ext cx="1565220" cy="914400"/>
            </a:xfrm>
            <a:prstGeom prst="rect">
              <a:avLst/>
            </a:prstGeom>
          </p:spPr>
          <p:txBody>
            <a:bodyPr wrap="none" rtlCol="0">
              <a:normAutofit/>
            </a:bodyPr>
            <a:lstStyle/>
            <a:p>
              <a:pPr algn="l"/>
              <a:r>
                <a:rPr lang="en-US" sz="1400" b="1" dirty="0">
                  <a:solidFill>
                    <a:srgbClr val="FF0000"/>
                  </a:solidFill>
                </a:rPr>
                <a:t>Single step</a:t>
              </a:r>
            </a:p>
            <a:p>
              <a:pPr algn="l"/>
              <a:r>
                <a:rPr lang="en-US" sz="1400" b="1" dirty="0">
                  <a:solidFill>
                    <a:srgbClr val="FF0000"/>
                  </a:solidFill>
                </a:rPr>
                <a:t>Repeat S=50 times </a:t>
              </a:r>
            </a:p>
          </p:txBody>
        </p:sp>
        <p:cxnSp>
          <p:nvCxnSpPr>
            <p:cNvPr id="12" name="Curved Connector 11">
              <a:extLst>
                <a:ext uri="{FF2B5EF4-FFF2-40B4-BE49-F238E27FC236}">
                  <a16:creationId xmlns:a16="http://schemas.microsoft.com/office/drawing/2014/main" id="{67244B4B-40BC-C166-2619-F74563E3F9CD}"/>
                </a:ext>
              </a:extLst>
            </p:cNvPr>
            <p:cNvCxnSpPr>
              <a:stCxn id="10" idx="1"/>
              <a:endCxn id="9" idx="3"/>
            </p:cNvCxnSpPr>
            <p:nvPr/>
          </p:nvCxnSpPr>
          <p:spPr>
            <a:xfrm rot="10800000" flipV="1">
              <a:off x="7199586" y="3250667"/>
              <a:ext cx="264294" cy="222109"/>
            </a:xfrm>
            <a:prstGeom prst="curved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E541DF65-2AEE-9335-3737-AF28A8C2D1C8}"/>
              </a:ext>
            </a:extLst>
          </p:cNvPr>
          <p:cNvSpPr txBox="1"/>
          <p:nvPr/>
        </p:nvSpPr>
        <p:spPr>
          <a:xfrm>
            <a:off x="512720" y="2545661"/>
            <a:ext cx="1936626" cy="652087"/>
          </a:xfrm>
          <a:prstGeom prst="rect">
            <a:avLst/>
          </a:prstGeom>
        </p:spPr>
        <p:txBody>
          <a:bodyPr wrap="none" rtlCol="0">
            <a:noAutofit/>
          </a:bodyPr>
          <a:lstStyle/>
          <a:p>
            <a:pPr algn="ctr"/>
            <a:r>
              <a:rPr lang="en-US" sz="4000" b="1" dirty="0">
                <a:solidFill>
                  <a:schemeClr val="accent5"/>
                </a:solidFill>
              </a:rPr>
              <a:t>PPN</a:t>
            </a:r>
          </a:p>
        </p:txBody>
      </p:sp>
    </p:spTree>
    <p:extLst>
      <p:ext uri="{BB962C8B-B14F-4D97-AF65-F5344CB8AC3E}">
        <p14:creationId xmlns:p14="http://schemas.microsoft.com/office/powerpoint/2010/main" val="3944273838"/>
      </p:ext>
    </p:extLst>
  </p:cSld>
  <p:clrMapOvr>
    <a:masterClrMapping/>
  </p:clrMapOvr>
  <mc:AlternateContent xmlns:mc="http://schemas.openxmlformats.org/markup-compatibility/2006" xmlns:p14="http://schemas.microsoft.com/office/powerpoint/2010/main">
    <mc:Choice Requires="p14">
      <p:transition spd="slow" p14:dur="2000" advTm="19938"/>
    </mc:Choice>
    <mc:Fallback xmlns="">
      <p:transition spd="slow" advTm="19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 presetClass="entr" presetSubtype="10" fill="hold" nodeType="afterEffect">
                                  <p:stCondLst>
                                    <p:cond delay="100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childTnLst>
                          </p:cTn>
                        </p:par>
                        <p:par>
                          <p:cTn id="13" fill="hold">
                            <p:stCondLst>
                              <p:cond delay="2000"/>
                            </p:stCondLst>
                            <p:childTnLst>
                              <p:par>
                                <p:cTn id="14" presetID="22" presetClass="entr" presetSubtype="8"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35</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Experiment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The Design</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sp>
        <p:nvSpPr>
          <p:cNvPr id="12" name="Text Placeholder 11">
            <a:extLst>
              <a:ext uri="{FF2B5EF4-FFF2-40B4-BE49-F238E27FC236}">
                <a16:creationId xmlns:a16="http://schemas.microsoft.com/office/drawing/2014/main" id="{B3077EA7-0906-8F18-8FBC-724C828BCCE2}"/>
              </a:ext>
            </a:extLst>
          </p:cNvPr>
          <p:cNvSpPr>
            <a:spLocks noGrp="1"/>
          </p:cNvSpPr>
          <p:nvPr>
            <p:ph type="body" sz="quarter" idx="13"/>
          </p:nvPr>
        </p:nvSpPr>
        <p:spPr/>
        <p:txBody>
          <a:bodyPr>
            <a:normAutofit/>
          </a:bodyPr>
          <a:lstStyle/>
          <a:p>
            <a:r>
              <a:rPr lang="en-US" dirty="0"/>
              <a:t>What Types of Experiments?</a:t>
            </a:r>
          </a:p>
          <a:p>
            <a:pPr lvl="1"/>
            <a:r>
              <a:rPr lang="en-US" dirty="0" err="1"/>
              <a:t>Undersampled</a:t>
            </a:r>
            <a:r>
              <a:rPr lang="en-US" dirty="0"/>
              <a:t> MRI reconstruction</a:t>
            </a:r>
          </a:p>
          <a:p>
            <a:pPr lvl="1"/>
            <a:r>
              <a:rPr lang="en-US" dirty="0"/>
              <a:t>Using </a:t>
            </a:r>
            <a:r>
              <a:rPr lang="en-AU" dirty="0"/>
              <a:t>uniform 1D Cartesian masks: </a:t>
            </a:r>
            <a:r>
              <a:rPr lang="en-US" dirty="0"/>
              <a:t>4x, 8x, 12x</a:t>
            </a:r>
          </a:p>
        </p:txBody>
      </p:sp>
    </p:spTree>
    <p:extLst>
      <p:ext uri="{BB962C8B-B14F-4D97-AF65-F5344CB8AC3E}">
        <p14:creationId xmlns:p14="http://schemas.microsoft.com/office/powerpoint/2010/main" val="4136271912"/>
      </p:ext>
    </p:extLst>
  </p:cSld>
  <p:clrMapOvr>
    <a:masterClrMapping/>
  </p:clrMapOvr>
  <mc:AlternateContent xmlns:mc="http://schemas.openxmlformats.org/markup-compatibility/2006" xmlns:p14="http://schemas.microsoft.com/office/powerpoint/2010/main">
    <mc:Choice Requires="p14">
      <p:transition spd="slow" p14:dur="2000" advTm="25775"/>
    </mc:Choice>
    <mc:Fallback xmlns="">
      <p:transition spd="slow" advTm="2577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36</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Experiment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The Design</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sp>
        <p:nvSpPr>
          <p:cNvPr id="12" name="Text Placeholder 11">
            <a:extLst>
              <a:ext uri="{FF2B5EF4-FFF2-40B4-BE49-F238E27FC236}">
                <a16:creationId xmlns:a16="http://schemas.microsoft.com/office/drawing/2014/main" id="{B3077EA7-0906-8F18-8FBC-724C828BCCE2}"/>
              </a:ext>
            </a:extLst>
          </p:cNvPr>
          <p:cNvSpPr>
            <a:spLocks noGrp="1"/>
          </p:cNvSpPr>
          <p:nvPr>
            <p:ph type="body" sz="quarter" idx="13"/>
          </p:nvPr>
        </p:nvSpPr>
        <p:spPr/>
        <p:txBody>
          <a:bodyPr>
            <a:normAutofit/>
          </a:bodyPr>
          <a:lstStyle/>
          <a:p>
            <a:r>
              <a:rPr lang="en-US" dirty="0"/>
              <a:t>What Types of Experiments?</a:t>
            </a:r>
          </a:p>
          <a:p>
            <a:pPr lvl="1"/>
            <a:r>
              <a:rPr lang="en-US" dirty="0" err="1"/>
              <a:t>Undersampled</a:t>
            </a:r>
            <a:r>
              <a:rPr lang="en-US" dirty="0"/>
              <a:t> MRI reconstruction</a:t>
            </a:r>
          </a:p>
          <a:p>
            <a:pPr lvl="1"/>
            <a:r>
              <a:rPr lang="en-US" dirty="0"/>
              <a:t>Using </a:t>
            </a:r>
            <a:r>
              <a:rPr lang="en-AU" dirty="0"/>
              <a:t>uniform 1D Cartesian masks: </a:t>
            </a:r>
            <a:r>
              <a:rPr lang="en-US" dirty="0"/>
              <a:t>4x, 8x, 12x</a:t>
            </a:r>
          </a:p>
          <a:p>
            <a:r>
              <a:rPr lang="en-US" dirty="0"/>
              <a:t>Does PPN Generalize Well to Different Datasets?</a:t>
            </a:r>
          </a:p>
          <a:p>
            <a:pPr lvl="1"/>
            <a:r>
              <a:rPr lang="en-US" dirty="0"/>
              <a:t>Tested on </a:t>
            </a:r>
            <a:r>
              <a:rPr lang="en-US" dirty="0" err="1"/>
              <a:t>BraTS</a:t>
            </a:r>
            <a:r>
              <a:rPr lang="en-US" dirty="0"/>
              <a:t>, </a:t>
            </a:r>
            <a:r>
              <a:rPr lang="en-US" dirty="0" err="1"/>
              <a:t>FastMRI</a:t>
            </a:r>
            <a:r>
              <a:rPr lang="en-US" dirty="0"/>
              <a:t> Brain and </a:t>
            </a:r>
            <a:r>
              <a:rPr lang="en-US" dirty="0" err="1"/>
              <a:t>FastMRI</a:t>
            </a:r>
            <a:r>
              <a:rPr lang="en-US" dirty="0"/>
              <a:t> Knee</a:t>
            </a:r>
          </a:p>
        </p:txBody>
      </p:sp>
    </p:spTree>
    <p:extLst>
      <p:ext uri="{BB962C8B-B14F-4D97-AF65-F5344CB8AC3E}">
        <p14:creationId xmlns:p14="http://schemas.microsoft.com/office/powerpoint/2010/main" val="731497564"/>
      </p:ext>
    </p:extLst>
  </p:cSld>
  <p:clrMapOvr>
    <a:masterClrMapping/>
  </p:clrMapOvr>
  <mc:AlternateContent xmlns:mc="http://schemas.openxmlformats.org/markup-compatibility/2006" xmlns:p14="http://schemas.microsoft.com/office/powerpoint/2010/main">
    <mc:Choice Requires="p14">
      <p:transition spd="slow" p14:dur="2000" advTm="10101"/>
    </mc:Choice>
    <mc:Fallback xmlns="">
      <p:transition spd="slow" advTm="1010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37</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Experiment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The Design</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sp>
        <p:nvSpPr>
          <p:cNvPr id="12" name="Text Placeholder 11">
            <a:extLst>
              <a:ext uri="{FF2B5EF4-FFF2-40B4-BE49-F238E27FC236}">
                <a16:creationId xmlns:a16="http://schemas.microsoft.com/office/drawing/2014/main" id="{B3077EA7-0906-8F18-8FBC-724C828BCCE2}"/>
              </a:ext>
            </a:extLst>
          </p:cNvPr>
          <p:cNvSpPr>
            <a:spLocks noGrp="1"/>
          </p:cNvSpPr>
          <p:nvPr>
            <p:ph type="body" sz="quarter" idx="13"/>
          </p:nvPr>
        </p:nvSpPr>
        <p:spPr/>
        <p:txBody>
          <a:bodyPr>
            <a:normAutofit/>
          </a:bodyPr>
          <a:lstStyle/>
          <a:p>
            <a:r>
              <a:rPr lang="en-US" dirty="0"/>
              <a:t>What Types of Experiments?</a:t>
            </a:r>
          </a:p>
          <a:p>
            <a:pPr lvl="1"/>
            <a:r>
              <a:rPr lang="en-US" dirty="0" err="1"/>
              <a:t>Undersampled</a:t>
            </a:r>
            <a:r>
              <a:rPr lang="en-US" dirty="0"/>
              <a:t> MRI reconstruction</a:t>
            </a:r>
          </a:p>
          <a:p>
            <a:pPr lvl="1"/>
            <a:r>
              <a:rPr lang="en-US" dirty="0"/>
              <a:t>Using </a:t>
            </a:r>
            <a:r>
              <a:rPr lang="en-AU" dirty="0"/>
              <a:t>uniform 1D Cartesian masks: </a:t>
            </a:r>
            <a:r>
              <a:rPr lang="en-US" dirty="0"/>
              <a:t>4x, 8x, 12x</a:t>
            </a:r>
          </a:p>
          <a:p>
            <a:r>
              <a:rPr lang="en-US" dirty="0"/>
              <a:t>Does PPN Generalize Well to Different Datasets?</a:t>
            </a:r>
          </a:p>
          <a:p>
            <a:pPr lvl="1"/>
            <a:r>
              <a:rPr lang="en-US" dirty="0"/>
              <a:t>Tested on </a:t>
            </a:r>
            <a:r>
              <a:rPr lang="en-US" dirty="0" err="1"/>
              <a:t>BraTS</a:t>
            </a:r>
            <a:r>
              <a:rPr lang="en-US" dirty="0"/>
              <a:t>, </a:t>
            </a:r>
            <a:r>
              <a:rPr lang="en-US" dirty="0" err="1"/>
              <a:t>FastMRI</a:t>
            </a:r>
            <a:r>
              <a:rPr lang="en-US" dirty="0"/>
              <a:t> Brain and </a:t>
            </a:r>
            <a:r>
              <a:rPr lang="en-US" dirty="0" err="1"/>
              <a:t>FastMRI</a:t>
            </a:r>
            <a:r>
              <a:rPr lang="en-US" dirty="0"/>
              <a:t> Knee</a:t>
            </a:r>
          </a:p>
          <a:p>
            <a:r>
              <a:rPr lang="en-US" dirty="0"/>
              <a:t>What Are the Baselines, and Are They Fair Comparations?</a:t>
            </a:r>
          </a:p>
          <a:p>
            <a:pPr lvl="1"/>
            <a:r>
              <a:rPr lang="en-US" dirty="0"/>
              <a:t>Compared with DPS, DDNM, and DPS</a:t>
            </a:r>
          </a:p>
          <a:p>
            <a:pPr lvl="1"/>
            <a:r>
              <a:rPr lang="en-US" dirty="0"/>
              <a:t>Using the same pretrained model</a:t>
            </a:r>
          </a:p>
        </p:txBody>
      </p:sp>
    </p:spTree>
    <p:extLst>
      <p:ext uri="{BB962C8B-B14F-4D97-AF65-F5344CB8AC3E}">
        <p14:creationId xmlns:p14="http://schemas.microsoft.com/office/powerpoint/2010/main" val="866441583"/>
      </p:ext>
    </p:extLst>
  </p:cSld>
  <p:clrMapOvr>
    <a:masterClrMapping/>
  </p:clrMapOvr>
  <mc:AlternateContent xmlns:mc="http://schemas.openxmlformats.org/markup-compatibility/2006" xmlns:p14="http://schemas.microsoft.com/office/powerpoint/2010/main">
    <mc:Choice Requires="p14">
      <p:transition spd="slow" p14:dur="2000" advTm="26285"/>
    </mc:Choice>
    <mc:Fallback xmlns="">
      <p:transition spd="slow" advTm="2628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38</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Experiment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The Design</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sp>
        <p:nvSpPr>
          <p:cNvPr id="12" name="Text Placeholder 11">
            <a:extLst>
              <a:ext uri="{FF2B5EF4-FFF2-40B4-BE49-F238E27FC236}">
                <a16:creationId xmlns:a16="http://schemas.microsoft.com/office/drawing/2014/main" id="{B3077EA7-0906-8F18-8FBC-724C828BCCE2}"/>
              </a:ext>
            </a:extLst>
          </p:cNvPr>
          <p:cNvSpPr>
            <a:spLocks noGrp="1"/>
          </p:cNvSpPr>
          <p:nvPr>
            <p:ph type="body" sz="quarter" idx="13"/>
          </p:nvPr>
        </p:nvSpPr>
        <p:spPr/>
        <p:txBody>
          <a:bodyPr>
            <a:normAutofit/>
          </a:bodyPr>
          <a:lstStyle/>
          <a:p>
            <a:r>
              <a:rPr lang="en-US" dirty="0"/>
              <a:t>What Types of Experiments?</a:t>
            </a:r>
          </a:p>
          <a:p>
            <a:pPr lvl="1"/>
            <a:r>
              <a:rPr lang="en-US" dirty="0" err="1"/>
              <a:t>Undersampled</a:t>
            </a:r>
            <a:r>
              <a:rPr lang="en-US" dirty="0"/>
              <a:t> MRI reconstruction</a:t>
            </a:r>
          </a:p>
          <a:p>
            <a:pPr lvl="1"/>
            <a:r>
              <a:rPr lang="en-US" dirty="0"/>
              <a:t>Using </a:t>
            </a:r>
            <a:r>
              <a:rPr lang="en-AU" dirty="0"/>
              <a:t>uniform 1D Cartesian masks: </a:t>
            </a:r>
            <a:r>
              <a:rPr lang="en-US" dirty="0"/>
              <a:t>4x, 8x, 12x</a:t>
            </a:r>
          </a:p>
          <a:p>
            <a:r>
              <a:rPr lang="en-US" dirty="0"/>
              <a:t>Does PPN Generalize Well to Different Datasets?</a:t>
            </a:r>
          </a:p>
          <a:p>
            <a:pPr lvl="1"/>
            <a:r>
              <a:rPr lang="en-US" dirty="0"/>
              <a:t>Tested on </a:t>
            </a:r>
            <a:r>
              <a:rPr lang="en-US" dirty="0" err="1"/>
              <a:t>BraTS</a:t>
            </a:r>
            <a:r>
              <a:rPr lang="en-US" dirty="0"/>
              <a:t>, </a:t>
            </a:r>
            <a:r>
              <a:rPr lang="en-US" dirty="0" err="1"/>
              <a:t>FastMRI</a:t>
            </a:r>
            <a:r>
              <a:rPr lang="en-US" dirty="0"/>
              <a:t> Brain and </a:t>
            </a:r>
            <a:r>
              <a:rPr lang="en-US" dirty="0" err="1"/>
              <a:t>FastMRI</a:t>
            </a:r>
            <a:r>
              <a:rPr lang="en-US" dirty="0"/>
              <a:t> Knee</a:t>
            </a:r>
          </a:p>
          <a:p>
            <a:r>
              <a:rPr lang="en-US" dirty="0"/>
              <a:t>What Are the Baselines, and Are They Fair Comparations?</a:t>
            </a:r>
          </a:p>
          <a:p>
            <a:pPr lvl="1"/>
            <a:r>
              <a:rPr lang="en-US" dirty="0"/>
              <a:t>Compared with DPS, DDNM, and DPS</a:t>
            </a:r>
          </a:p>
          <a:p>
            <a:pPr lvl="1"/>
            <a:r>
              <a:rPr lang="en-US" dirty="0"/>
              <a:t>Using the same pretrained model</a:t>
            </a:r>
          </a:p>
          <a:p>
            <a:r>
              <a:rPr lang="en-US" dirty="0"/>
              <a:t>How Well Does PPN Perform?</a:t>
            </a:r>
          </a:p>
          <a:p>
            <a:pPr lvl="1"/>
            <a:r>
              <a:rPr lang="en-US" dirty="0"/>
              <a:t>Quickly reaches the best SSIM/PSNR using 50 steps</a:t>
            </a:r>
          </a:p>
          <a:p>
            <a:pPr lvl="1"/>
            <a:r>
              <a:rPr lang="en-US" dirty="0"/>
              <a:t>Better than the baseline methods</a:t>
            </a:r>
          </a:p>
        </p:txBody>
      </p:sp>
    </p:spTree>
    <p:extLst>
      <p:ext uri="{BB962C8B-B14F-4D97-AF65-F5344CB8AC3E}">
        <p14:creationId xmlns:p14="http://schemas.microsoft.com/office/powerpoint/2010/main" val="1885339158"/>
      </p:ext>
    </p:extLst>
  </p:cSld>
  <p:clrMapOvr>
    <a:masterClrMapping/>
  </p:clrMapOvr>
  <mc:AlternateContent xmlns:mc="http://schemas.openxmlformats.org/markup-compatibility/2006" xmlns:p14="http://schemas.microsoft.com/office/powerpoint/2010/main">
    <mc:Choice Requires="p14">
      <p:transition spd="slow" p14:dur="2000" advTm="9415"/>
    </mc:Choice>
    <mc:Fallback xmlns="">
      <p:transition spd="slow" advTm="941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39</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Experiment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Results</a:t>
            </a:r>
          </a:p>
        </p:txBody>
      </p:sp>
      <p:pic>
        <p:nvPicPr>
          <p:cNvPr id="7" name="Picture 6" descr="A collage of x-ray images of a brain&#10;&#10;Description automatically generated">
            <a:extLst>
              <a:ext uri="{FF2B5EF4-FFF2-40B4-BE49-F238E27FC236}">
                <a16:creationId xmlns:a16="http://schemas.microsoft.com/office/drawing/2014/main" id="{09073B3B-A53A-9688-97F6-58DF487B93D5}"/>
              </a:ext>
            </a:extLst>
          </p:cNvPr>
          <p:cNvPicPr>
            <a:picLocks noChangeAspect="1"/>
          </p:cNvPicPr>
          <p:nvPr/>
        </p:nvPicPr>
        <p:blipFill>
          <a:blip r:embed="rId3"/>
          <a:stretch>
            <a:fillRect/>
          </a:stretch>
        </p:blipFill>
        <p:spPr>
          <a:xfrm>
            <a:off x="1696170" y="891762"/>
            <a:ext cx="5751659" cy="3534152"/>
          </a:xfrm>
          <a:prstGeom prst="rect">
            <a:avLst/>
          </a:prstGeom>
        </p:spPr>
      </p:pic>
      <p:pic>
        <p:nvPicPr>
          <p:cNvPr id="9" name="Picture 8">
            <a:extLst>
              <a:ext uri="{FF2B5EF4-FFF2-40B4-BE49-F238E27FC236}">
                <a16:creationId xmlns:a16="http://schemas.microsoft.com/office/drawing/2014/main" id="{B3B06FFA-B667-95DB-6C83-9A35739B4D94}"/>
              </a:ext>
            </a:extLst>
          </p:cNvPr>
          <p:cNvPicPr>
            <a:picLocks noChangeAspect="1"/>
          </p:cNvPicPr>
          <p:nvPr/>
        </p:nvPicPr>
        <p:blipFill>
          <a:blip r:embed="rId4"/>
          <a:stretch>
            <a:fillRect/>
          </a:stretch>
        </p:blipFill>
        <p:spPr>
          <a:xfrm>
            <a:off x="1632960" y="4489371"/>
            <a:ext cx="5814869" cy="197784"/>
          </a:xfrm>
          <a:prstGeom prst="rect">
            <a:avLst/>
          </a:prstGeom>
        </p:spPr>
      </p:pic>
      <p:sp>
        <p:nvSpPr>
          <p:cNvPr id="6" name="Rounded Rectangle 5">
            <a:extLst>
              <a:ext uri="{FF2B5EF4-FFF2-40B4-BE49-F238E27FC236}">
                <a16:creationId xmlns:a16="http://schemas.microsoft.com/office/drawing/2014/main" id="{E3592BBD-BD35-9888-B6F0-4AF2662DFAE5}"/>
              </a:ext>
            </a:extLst>
          </p:cNvPr>
          <p:cNvSpPr/>
          <p:nvPr/>
        </p:nvSpPr>
        <p:spPr>
          <a:xfrm>
            <a:off x="5203767" y="891762"/>
            <a:ext cx="1125596" cy="3534152"/>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768224"/>
      </p:ext>
    </p:extLst>
  </p:cSld>
  <p:clrMapOvr>
    <a:masterClrMapping/>
  </p:clrMapOvr>
  <mc:AlternateContent xmlns:mc="http://schemas.openxmlformats.org/markup-compatibility/2006" xmlns:p14="http://schemas.microsoft.com/office/powerpoint/2010/main">
    <mc:Choice Requires="p14">
      <p:transition spd="slow" p14:dur="2000" advTm="17486"/>
    </mc:Choice>
    <mc:Fallback xmlns="">
      <p:transition spd="slow" advTm="17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a:spcBef>
                <a:spcPts val="1200"/>
              </a:spcBef>
              <a:spcAft>
                <a:spcPts val="600"/>
              </a:spcAft>
            </a:pPr>
            <a:r>
              <a:rPr lang="en-US" dirty="0"/>
              <a:t>Artifacts vs. Consistency</a:t>
            </a:r>
          </a:p>
          <a:p>
            <a:pPr lvl="1"/>
            <a:r>
              <a:rPr lang="en-US" sz="1400" dirty="0"/>
              <a:t>Traditional CS methods:  Over-smoothed and lacking details</a:t>
            </a:r>
          </a:p>
          <a:p>
            <a:pPr lvl="1"/>
            <a:r>
              <a:rPr lang="en-US" sz="1400" dirty="0"/>
              <a:t>Deep learning (e.g., </a:t>
            </a:r>
            <a:r>
              <a:rPr lang="en-US" sz="1400" dirty="0" err="1"/>
              <a:t>UNet</a:t>
            </a:r>
            <a:r>
              <a:rPr lang="en-US" sz="1400" dirty="0"/>
              <a:t>): Requires paired data for training</a:t>
            </a:r>
          </a:p>
          <a:p>
            <a:pPr>
              <a:spcBef>
                <a:spcPts val="1200"/>
              </a:spcBef>
              <a:spcAft>
                <a:spcPts val="600"/>
              </a:spcAft>
            </a:pPr>
            <a:r>
              <a:rPr lang="en-US" dirty="0"/>
              <a:t>Quality vs. Speed</a:t>
            </a:r>
          </a:p>
          <a:p>
            <a:pPr lvl="1"/>
            <a:r>
              <a:rPr lang="en-US" sz="1400" dirty="0"/>
              <a:t>Diffusion models: High-quality but slow</a:t>
            </a:r>
          </a:p>
          <a:p>
            <a:pPr lvl="1"/>
            <a:r>
              <a:rPr lang="en-US" sz="1400" dirty="0"/>
              <a:t>Generating 50k 256x256 images:   </a:t>
            </a:r>
            <a:r>
              <a:rPr lang="en-US" sz="1400" b="1" dirty="0"/>
              <a:t>1,000 hours!</a:t>
            </a:r>
          </a:p>
          <a:p>
            <a:pPr>
              <a:spcBef>
                <a:spcPts val="1200"/>
              </a:spcBef>
              <a:spcAft>
                <a:spcPts val="600"/>
              </a:spcAft>
            </a:pPr>
            <a:r>
              <a:rPr lang="en-US" dirty="0"/>
              <a:t>Motivation</a:t>
            </a:r>
          </a:p>
          <a:p>
            <a:pPr lvl="1"/>
            <a:r>
              <a:rPr lang="en-AU" sz="1400" dirty="0">
                <a:effectLst/>
              </a:rPr>
              <a:t>Can we improve speed while maintaining quality?</a:t>
            </a:r>
            <a:endParaRPr lang="en-US" sz="1400" dirty="0"/>
          </a:p>
          <a:p>
            <a:pPr lvl="1"/>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4</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Background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Two Conflicts &amp; Motivation</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p:grpSp>
        <p:nvGrpSpPr>
          <p:cNvPr id="8" name="Group 7">
            <a:extLst>
              <a:ext uri="{FF2B5EF4-FFF2-40B4-BE49-F238E27FC236}">
                <a16:creationId xmlns:a16="http://schemas.microsoft.com/office/drawing/2014/main" id="{95C204C9-38E3-11EE-DCCC-976C51B41430}"/>
              </a:ext>
            </a:extLst>
          </p:cNvPr>
          <p:cNvGrpSpPr/>
          <p:nvPr/>
        </p:nvGrpSpPr>
        <p:grpSpPr>
          <a:xfrm>
            <a:off x="5657098" y="1388089"/>
            <a:ext cx="3014519" cy="1787630"/>
            <a:chOff x="5232301" y="1339623"/>
            <a:chExt cx="3600000" cy="2134823"/>
          </a:xfrm>
        </p:grpSpPr>
        <p:sp>
          <p:nvSpPr>
            <p:cNvPr id="9" name="TextBox 8">
              <a:extLst>
                <a:ext uri="{FF2B5EF4-FFF2-40B4-BE49-F238E27FC236}">
                  <a16:creationId xmlns:a16="http://schemas.microsoft.com/office/drawing/2014/main" id="{6729F300-53C4-82DB-8D9A-617357AA2A45}"/>
                </a:ext>
              </a:extLst>
            </p:cNvPr>
            <p:cNvSpPr txBox="1"/>
            <p:nvPr/>
          </p:nvSpPr>
          <p:spPr>
            <a:xfrm>
              <a:off x="6132301" y="3180404"/>
              <a:ext cx="1960743" cy="2940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600" dirty="0"/>
                <a:t>MRI Reconstruction</a:t>
              </a:r>
              <a:endParaRPr kumimoji="0" lang="en-US" sz="1600" b="0" i="0" u="none" strike="noStrike" cap="none" spc="0" normalizeH="0" baseline="0" dirty="0">
                <a:ln>
                  <a:noFill/>
                </a:ln>
                <a:solidFill>
                  <a:srgbClr val="000000"/>
                </a:solidFill>
                <a:effectLst/>
                <a:uFillTx/>
                <a:latin typeface="+mj-lt"/>
                <a:ea typeface="+mj-ea"/>
                <a:cs typeface="+mj-cs"/>
                <a:sym typeface="Arial"/>
              </a:endParaRPr>
            </a:p>
          </p:txBody>
        </p:sp>
        <p:pic>
          <p:nvPicPr>
            <p:cNvPr id="10" name="Picture 9" descr="A close-up of a face&#10;&#10;Description automatically generated">
              <a:extLst>
                <a:ext uri="{FF2B5EF4-FFF2-40B4-BE49-F238E27FC236}">
                  <a16:creationId xmlns:a16="http://schemas.microsoft.com/office/drawing/2014/main" id="{62ED8018-0542-FC97-D89D-0DCFB0C46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232301" y="1339623"/>
              <a:ext cx="1800000" cy="1800000"/>
            </a:xfrm>
            <a:prstGeom prst="rect">
              <a:avLst/>
            </a:prstGeom>
            <a:effectLst>
              <a:softEdge rad="0"/>
            </a:effectLst>
          </p:spPr>
        </p:pic>
        <p:pic>
          <p:nvPicPr>
            <p:cNvPr id="11" name="Picture 10" descr="A close-up of a brain scan&#10;&#10;Description automatically generated">
              <a:extLst>
                <a:ext uri="{FF2B5EF4-FFF2-40B4-BE49-F238E27FC236}">
                  <a16:creationId xmlns:a16="http://schemas.microsoft.com/office/drawing/2014/main" id="{58B68473-6E11-8FA9-6C2E-6C2414C14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032301" y="1339623"/>
              <a:ext cx="1800000" cy="1800000"/>
            </a:xfrm>
            <a:prstGeom prst="rect">
              <a:avLst/>
            </a:prstGeom>
            <a:effectLst>
              <a:softEdge rad="0"/>
            </a:effectLst>
          </p:spPr>
        </p:pic>
        <p:sp>
          <p:nvSpPr>
            <p:cNvPr id="12" name="Right Arrow 11">
              <a:extLst>
                <a:ext uri="{FF2B5EF4-FFF2-40B4-BE49-F238E27FC236}">
                  <a16:creationId xmlns:a16="http://schemas.microsoft.com/office/drawing/2014/main" id="{AC2D09F3-9147-7FC0-87F6-23172AF2F32B}"/>
                </a:ext>
              </a:extLst>
            </p:cNvPr>
            <p:cNvSpPr/>
            <p:nvPr/>
          </p:nvSpPr>
          <p:spPr>
            <a:xfrm>
              <a:off x="6864738" y="2073893"/>
              <a:ext cx="393291" cy="331457"/>
            </a:xfrm>
            <a:prstGeom prst="rightArrow">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j-lt"/>
                <a:ea typeface="+mj-ea"/>
                <a:cs typeface="+mj-cs"/>
                <a:sym typeface="Arial"/>
              </a:endParaRPr>
            </a:p>
          </p:txBody>
        </p:sp>
      </p:grpSp>
    </p:spTree>
    <p:extLst>
      <p:ext uri="{BB962C8B-B14F-4D97-AF65-F5344CB8AC3E}">
        <p14:creationId xmlns:p14="http://schemas.microsoft.com/office/powerpoint/2010/main" val="2113071337"/>
      </p:ext>
    </p:extLst>
  </p:cSld>
  <p:clrMapOvr>
    <a:masterClrMapping/>
  </p:clrMapOvr>
  <mc:AlternateContent xmlns:mc="http://schemas.openxmlformats.org/markup-compatibility/2006" xmlns:p14="http://schemas.microsoft.com/office/powerpoint/2010/main">
    <mc:Choice Requires="p14">
      <p:transition spd="slow" p14:dur="2000" advTm="6059"/>
    </mc:Choice>
    <mc:Fallback xmlns="">
      <p:transition spd="slow" advTm="6059"/>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40</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Experiment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Results</a:t>
            </a:r>
          </a:p>
        </p:txBody>
      </p:sp>
      <p:pic>
        <p:nvPicPr>
          <p:cNvPr id="7" name="Picture 6" descr="A graph of different colored lines&#10;&#10;Description automatically generated with medium confidence">
            <a:extLst>
              <a:ext uri="{FF2B5EF4-FFF2-40B4-BE49-F238E27FC236}">
                <a16:creationId xmlns:a16="http://schemas.microsoft.com/office/drawing/2014/main" id="{0F20C267-4101-F376-341C-BDC634B91D71}"/>
              </a:ext>
            </a:extLst>
          </p:cNvPr>
          <p:cNvPicPr>
            <a:picLocks noChangeAspect="1"/>
          </p:cNvPicPr>
          <p:nvPr/>
        </p:nvPicPr>
        <p:blipFill>
          <a:blip r:embed="rId3"/>
          <a:stretch>
            <a:fillRect/>
          </a:stretch>
        </p:blipFill>
        <p:spPr>
          <a:xfrm>
            <a:off x="2550162" y="799259"/>
            <a:ext cx="4144736" cy="3544981"/>
          </a:xfrm>
          <a:prstGeom prst="rect">
            <a:avLst/>
          </a:prstGeom>
        </p:spPr>
      </p:pic>
      <p:pic>
        <p:nvPicPr>
          <p:cNvPr id="9" name="Picture 8">
            <a:extLst>
              <a:ext uri="{FF2B5EF4-FFF2-40B4-BE49-F238E27FC236}">
                <a16:creationId xmlns:a16="http://schemas.microsoft.com/office/drawing/2014/main" id="{81560F42-C71D-9D36-202E-0465807D4F17}"/>
              </a:ext>
            </a:extLst>
          </p:cNvPr>
          <p:cNvPicPr>
            <a:picLocks noChangeAspect="1"/>
          </p:cNvPicPr>
          <p:nvPr/>
        </p:nvPicPr>
        <p:blipFill>
          <a:blip r:embed="rId4"/>
          <a:stretch>
            <a:fillRect/>
          </a:stretch>
        </p:blipFill>
        <p:spPr>
          <a:xfrm>
            <a:off x="2770326" y="4344240"/>
            <a:ext cx="3881028" cy="441634"/>
          </a:xfrm>
          <a:prstGeom prst="rect">
            <a:avLst/>
          </a:prstGeom>
        </p:spPr>
      </p:pic>
      <p:sp>
        <p:nvSpPr>
          <p:cNvPr id="6" name="Rounded Rectangle 5">
            <a:extLst>
              <a:ext uri="{FF2B5EF4-FFF2-40B4-BE49-F238E27FC236}">
                <a16:creationId xmlns:a16="http://schemas.microsoft.com/office/drawing/2014/main" id="{B8207299-7860-7ECE-1F1C-CD622E853D73}"/>
              </a:ext>
            </a:extLst>
          </p:cNvPr>
          <p:cNvSpPr/>
          <p:nvPr/>
        </p:nvSpPr>
        <p:spPr>
          <a:xfrm>
            <a:off x="4171950" y="878541"/>
            <a:ext cx="400050" cy="3264834"/>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8918802"/>
      </p:ext>
    </p:extLst>
  </p:cSld>
  <p:clrMapOvr>
    <a:masterClrMapping/>
  </p:clrMapOvr>
  <mc:AlternateContent xmlns:mc="http://schemas.openxmlformats.org/markup-compatibility/2006" xmlns:p14="http://schemas.microsoft.com/office/powerpoint/2010/main">
    <mc:Choice Requires="p14">
      <p:transition spd="slow" p14:dur="2000" advTm="14098"/>
    </mc:Choice>
    <mc:Fallback xmlns="">
      <p:transition spd="slow" advTm="14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41</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Experiment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Results</a:t>
            </a:r>
          </a:p>
        </p:txBody>
      </p:sp>
      <p:pic>
        <p:nvPicPr>
          <p:cNvPr id="6" name="Picture 5" descr="A table with numbers and a number&#10;&#10;Description automatically generated">
            <a:extLst>
              <a:ext uri="{FF2B5EF4-FFF2-40B4-BE49-F238E27FC236}">
                <a16:creationId xmlns:a16="http://schemas.microsoft.com/office/drawing/2014/main" id="{5F3C7C06-5E1E-0C05-38F2-3FB7512A49DC}"/>
              </a:ext>
            </a:extLst>
          </p:cNvPr>
          <p:cNvPicPr>
            <a:picLocks noChangeAspect="1"/>
          </p:cNvPicPr>
          <p:nvPr/>
        </p:nvPicPr>
        <p:blipFill>
          <a:blip r:embed="rId3"/>
          <a:stretch>
            <a:fillRect/>
          </a:stretch>
        </p:blipFill>
        <p:spPr>
          <a:xfrm>
            <a:off x="345233" y="1702867"/>
            <a:ext cx="8453533" cy="1795870"/>
          </a:xfrm>
          <a:prstGeom prst="rect">
            <a:avLst/>
          </a:prstGeom>
        </p:spPr>
      </p:pic>
      <p:sp>
        <p:nvSpPr>
          <p:cNvPr id="2" name="Rounded Rectangle 1">
            <a:extLst>
              <a:ext uri="{FF2B5EF4-FFF2-40B4-BE49-F238E27FC236}">
                <a16:creationId xmlns:a16="http://schemas.microsoft.com/office/drawing/2014/main" id="{F1F4F657-8A67-C7F0-938B-8F9B85DDB1D3}"/>
              </a:ext>
            </a:extLst>
          </p:cNvPr>
          <p:cNvSpPr/>
          <p:nvPr/>
        </p:nvSpPr>
        <p:spPr>
          <a:xfrm>
            <a:off x="2771775" y="3161062"/>
            <a:ext cx="6026991" cy="312624"/>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4610937"/>
      </p:ext>
    </p:extLst>
  </p:cSld>
  <p:clrMapOvr>
    <a:masterClrMapping/>
  </p:clrMapOvr>
  <mc:AlternateContent xmlns:mc="http://schemas.openxmlformats.org/markup-compatibility/2006" xmlns:p14="http://schemas.microsoft.com/office/powerpoint/2010/main">
    <mc:Choice Requires="p14">
      <p:transition spd="slow" p14:dur="2000" advTm="21144"/>
    </mc:Choice>
    <mc:Fallback xmlns="">
      <p:transition spd="slow" advTm="21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42</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Experiment</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Results</a:t>
            </a:r>
          </a:p>
        </p:txBody>
      </p:sp>
      <p:pic>
        <p:nvPicPr>
          <p:cNvPr id="7" name="Picture 6" descr="A table with numbers and numbers&#10;&#10;Description automatically generated">
            <a:extLst>
              <a:ext uri="{FF2B5EF4-FFF2-40B4-BE49-F238E27FC236}">
                <a16:creationId xmlns:a16="http://schemas.microsoft.com/office/drawing/2014/main" id="{7F49A223-4B7F-4DB4-3D0F-01B8D21DF02E}"/>
              </a:ext>
            </a:extLst>
          </p:cNvPr>
          <p:cNvPicPr>
            <a:picLocks noChangeAspect="1"/>
          </p:cNvPicPr>
          <p:nvPr/>
        </p:nvPicPr>
        <p:blipFill>
          <a:blip r:embed="rId3"/>
          <a:stretch>
            <a:fillRect/>
          </a:stretch>
        </p:blipFill>
        <p:spPr>
          <a:xfrm>
            <a:off x="2209364" y="1696400"/>
            <a:ext cx="4725271" cy="1750700"/>
          </a:xfrm>
          <a:prstGeom prst="rect">
            <a:avLst/>
          </a:prstGeom>
        </p:spPr>
      </p:pic>
      <p:sp>
        <p:nvSpPr>
          <p:cNvPr id="2" name="Rounded Rectangle 1">
            <a:extLst>
              <a:ext uri="{FF2B5EF4-FFF2-40B4-BE49-F238E27FC236}">
                <a16:creationId xmlns:a16="http://schemas.microsoft.com/office/drawing/2014/main" id="{31CD0514-6810-82B2-5A0A-8C3CB80CAEDC}"/>
              </a:ext>
            </a:extLst>
          </p:cNvPr>
          <p:cNvSpPr/>
          <p:nvPr/>
        </p:nvSpPr>
        <p:spPr>
          <a:xfrm>
            <a:off x="4057651" y="3120190"/>
            <a:ext cx="2343150" cy="32691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7567559"/>
      </p:ext>
    </p:extLst>
  </p:cSld>
  <p:clrMapOvr>
    <a:masterClrMapping/>
  </p:clrMapOvr>
  <mc:AlternateContent xmlns:mc="http://schemas.openxmlformats.org/markup-compatibility/2006" xmlns:p14="http://schemas.microsoft.com/office/powerpoint/2010/main">
    <mc:Choice Requires="p14">
      <p:transition spd="slow" p14:dur="2000" advTm="6495"/>
    </mc:Choice>
    <mc:Fallback xmlns="">
      <p:transition spd="slow" advTm="6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43</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Conclusion</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endParaRPr lang="en-US" dirty="0"/>
          </a:p>
        </p:txBody>
      </p:sp>
      <p:sp>
        <p:nvSpPr>
          <p:cNvPr id="2" name="Text Placeholder 1">
            <a:extLst>
              <a:ext uri="{FF2B5EF4-FFF2-40B4-BE49-F238E27FC236}">
                <a16:creationId xmlns:a16="http://schemas.microsoft.com/office/drawing/2014/main" id="{924E7471-CC0F-4AA3-E447-BE8A1D31D541}"/>
              </a:ext>
            </a:extLst>
          </p:cNvPr>
          <p:cNvSpPr>
            <a:spLocks noGrp="1"/>
          </p:cNvSpPr>
          <p:nvPr>
            <p:ph type="body" sz="quarter" idx="13"/>
          </p:nvPr>
        </p:nvSpPr>
        <p:spPr>
          <a:xfrm>
            <a:off x="282289" y="1247412"/>
            <a:ext cx="8658713" cy="3092113"/>
          </a:xfrm>
        </p:spPr>
        <p:txBody>
          <a:bodyPr>
            <a:normAutofit/>
          </a:bodyPr>
          <a:lstStyle/>
          <a:p>
            <a:pPr marL="0" indent="0">
              <a:spcBef>
                <a:spcPts val="1200"/>
              </a:spcBef>
              <a:spcAft>
                <a:spcPts val="600"/>
              </a:spcAft>
              <a:buNone/>
            </a:pPr>
            <a:r>
              <a:rPr lang="en-US" sz="1800" b="1" dirty="0"/>
              <a:t>PPN based on Diffusion models for MRI</a:t>
            </a:r>
          </a:p>
          <a:p>
            <a:pPr>
              <a:spcBef>
                <a:spcPts val="1200"/>
              </a:spcBef>
              <a:spcAft>
                <a:spcPts val="600"/>
              </a:spcAft>
            </a:pPr>
            <a:r>
              <a:rPr lang="en-US" b="1" dirty="0"/>
              <a:t>Efficient:  </a:t>
            </a:r>
            <a:r>
              <a:rPr lang="en-US" dirty="0"/>
              <a:t>Approximately 20 times faster </a:t>
            </a:r>
          </a:p>
          <a:p>
            <a:pPr>
              <a:spcBef>
                <a:spcPts val="1200"/>
              </a:spcBef>
              <a:spcAft>
                <a:spcPts val="600"/>
              </a:spcAft>
            </a:pPr>
            <a:r>
              <a:rPr lang="en-US" b="1" dirty="0"/>
              <a:t>High Quality: </a:t>
            </a:r>
            <a:r>
              <a:rPr lang="en-US" dirty="0"/>
              <a:t>Achieved the best performance at 50 NFEs</a:t>
            </a:r>
          </a:p>
          <a:p>
            <a:pPr>
              <a:spcBef>
                <a:spcPts val="1200"/>
              </a:spcBef>
              <a:spcAft>
                <a:spcPts val="600"/>
              </a:spcAft>
            </a:pPr>
            <a:r>
              <a:rPr lang="en-US" b="1" dirty="0"/>
              <a:t>Generalizes well:  </a:t>
            </a:r>
            <a:r>
              <a:rPr lang="en-US" dirty="0" err="1"/>
              <a:t>BraTS</a:t>
            </a:r>
            <a:r>
              <a:rPr lang="en-US" dirty="0"/>
              <a:t>, </a:t>
            </a:r>
            <a:r>
              <a:rPr lang="en-US" dirty="0" err="1"/>
              <a:t>FastMRI</a:t>
            </a:r>
            <a:r>
              <a:rPr lang="en-US" dirty="0"/>
              <a:t> brain and knee.</a:t>
            </a:r>
          </a:p>
          <a:p>
            <a:pPr>
              <a:spcBef>
                <a:spcPts val="1200"/>
              </a:spcBef>
              <a:spcAft>
                <a:spcPts val="600"/>
              </a:spcAft>
            </a:pPr>
            <a:r>
              <a:rPr lang="en-US" b="1" dirty="0"/>
              <a:t>Future work: </a:t>
            </a:r>
            <a:r>
              <a:rPr lang="en-US" dirty="0"/>
              <a:t>Distribution shift tasks &amp; in-vivo scenarios</a:t>
            </a:r>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1193846169"/>
      </p:ext>
    </p:extLst>
  </p:cSld>
  <p:clrMapOvr>
    <a:masterClrMapping/>
  </p:clrMapOvr>
  <mc:AlternateContent xmlns:mc="http://schemas.openxmlformats.org/markup-compatibility/2006" xmlns:p14="http://schemas.microsoft.com/office/powerpoint/2010/main">
    <mc:Choice Requires="p14">
      <p:transition spd="slow" p14:dur="2000" advTm="55312"/>
    </mc:Choice>
    <mc:Fallback xmlns="">
      <p:transition spd="slow" advTm="55312"/>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44</a:t>
            </a:fld>
            <a:endParaRPr lang="en-US"/>
          </a:p>
        </p:txBody>
      </p:sp>
      <p:sp>
        <p:nvSpPr>
          <p:cNvPr id="11" name="TextBox 10">
            <a:extLst>
              <a:ext uri="{FF2B5EF4-FFF2-40B4-BE49-F238E27FC236}">
                <a16:creationId xmlns:a16="http://schemas.microsoft.com/office/drawing/2014/main" id="{B9353EAE-CF37-E856-76AD-5A8488A2694A}"/>
              </a:ext>
            </a:extLst>
          </p:cNvPr>
          <p:cNvSpPr txBox="1"/>
          <p:nvPr/>
        </p:nvSpPr>
        <p:spPr>
          <a:xfrm>
            <a:off x="1524000" y="2310140"/>
            <a:ext cx="6096000" cy="523220"/>
          </a:xfrm>
          <a:prstGeom prst="rect">
            <a:avLst/>
          </a:prstGeom>
          <a:noFill/>
        </p:spPr>
        <p:txBody>
          <a:bodyPr wrap="square">
            <a:spAutoFit/>
          </a:bodyPr>
          <a:lstStyle/>
          <a:p>
            <a:pPr algn="ctr"/>
            <a:r>
              <a:rPr lang="en-US" sz="2800" b="1" dirty="0">
                <a:solidFill>
                  <a:srgbClr val="0070C0"/>
                </a:solidFill>
              </a:rPr>
              <a:t>Thank You for Your Attention!</a:t>
            </a:r>
          </a:p>
        </p:txBody>
      </p:sp>
      <p:sp>
        <p:nvSpPr>
          <p:cNvPr id="12" name="TextBox 11">
            <a:extLst>
              <a:ext uri="{FF2B5EF4-FFF2-40B4-BE49-F238E27FC236}">
                <a16:creationId xmlns:a16="http://schemas.microsoft.com/office/drawing/2014/main" id="{9CEFDD2F-A5D0-7A6D-B1F8-3DFE862A1335}"/>
              </a:ext>
            </a:extLst>
          </p:cNvPr>
          <p:cNvSpPr txBox="1"/>
          <p:nvPr/>
        </p:nvSpPr>
        <p:spPr>
          <a:xfrm>
            <a:off x="5760720" y="2571750"/>
            <a:ext cx="914400" cy="914400"/>
          </a:xfrm>
          <a:prstGeom prst="rect">
            <a:avLst/>
          </a:prstGeom>
        </p:spPr>
        <p:txBody>
          <a:bodyPr wrap="none" rtlCol="0">
            <a:normAutofit/>
          </a:bodyPr>
          <a:lstStyle/>
          <a:p>
            <a:pPr algn="l"/>
            <a:endParaRPr lang="en-US" dirty="0"/>
          </a:p>
        </p:txBody>
      </p:sp>
    </p:spTree>
    <p:extLst>
      <p:ext uri="{BB962C8B-B14F-4D97-AF65-F5344CB8AC3E}">
        <p14:creationId xmlns:p14="http://schemas.microsoft.com/office/powerpoint/2010/main" val="1913258921"/>
      </p:ext>
    </p:extLst>
  </p:cSld>
  <p:clrMapOvr>
    <a:masterClrMapping/>
  </p:clrMapOvr>
  <mc:AlternateContent xmlns:mc="http://schemas.openxmlformats.org/markup-compatibility/2006" xmlns:p14="http://schemas.microsoft.com/office/powerpoint/2010/main">
    <mc:Choice Requires="p14">
      <p:transition spd="slow" p14:dur="2000" advTm="1493"/>
    </mc:Choice>
    <mc:Fallback xmlns="">
      <p:transition spd="slow" advTm="149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5</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Background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MRI Inverse Problem</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A596C14F-B2A0-5017-A63F-2AA9DF467886}"/>
                  </a:ext>
                </a:extLst>
              </p:cNvPr>
              <p:cNvSpPr>
                <a:spLocks noGrp="1"/>
              </p:cNvSpPr>
              <p:nvPr>
                <p:ph type="body" sz="quarter" idx="13"/>
              </p:nvPr>
            </p:nvSpPr>
            <p:spPr/>
            <p:txBody>
              <a:bodyPr>
                <a:normAutofit/>
              </a:bodyPr>
              <a:lstStyle/>
              <a:p>
                <a:r>
                  <a:rPr lang="en-US" dirty="0"/>
                  <a:t>Reconstruct </a:t>
                </a:r>
                <a14:m>
                  <m:oMath xmlns:m="http://schemas.openxmlformats.org/officeDocument/2006/math">
                    <m:r>
                      <a:rPr lang="en-AU" b="1" i="0" smtClean="0">
                        <a:latin typeface="Cambria Math" panose="02040503050406030204" pitchFamily="18" charset="0"/>
                      </a:rPr>
                      <m:t>𝐱</m:t>
                    </m:r>
                  </m:oMath>
                </a14:m>
                <a:r>
                  <a:rPr lang="en-US" dirty="0"/>
                  <a:t> from </a:t>
                </a:r>
                <a14:m>
                  <m:oMath xmlns:m="http://schemas.openxmlformats.org/officeDocument/2006/math">
                    <m:r>
                      <a:rPr lang="en-AU" b="1" i="0" smtClean="0">
                        <a:latin typeface="Cambria Math" panose="02040503050406030204" pitchFamily="18" charset="0"/>
                      </a:rPr>
                      <m:t>𝐲</m:t>
                    </m:r>
                  </m:oMath>
                </a14:m>
                <a:r>
                  <a:rPr lang="en-US" dirty="0"/>
                  <a:t> using a model</a:t>
                </a:r>
              </a:p>
              <a:p>
                <a:pPr marL="0" indent="0">
                  <a:buNone/>
                </a:pPr>
                <a:r>
                  <a:rPr lang="en-US" dirty="0"/>
                  <a:t>				</a:t>
                </a:r>
                <a14:m>
                  <m:oMath xmlns:m="http://schemas.openxmlformats.org/officeDocument/2006/math">
                    <m:r>
                      <a:rPr lang="en-AU" b="1" i="0" smtClean="0">
                        <a:latin typeface="Cambria Math" panose="02040503050406030204" pitchFamily="18" charset="0"/>
                      </a:rPr>
                      <m:t>𝐲</m:t>
                    </m:r>
                    <m:r>
                      <a:rPr lang="en-AU" b="1" i="0" smtClean="0">
                        <a:latin typeface="Cambria Math" panose="02040503050406030204" pitchFamily="18" charset="0"/>
                      </a:rPr>
                      <m:t>=</m:t>
                    </m:r>
                    <m:r>
                      <a:rPr lang="en-AU" b="1" i="0" smtClean="0">
                        <a:latin typeface="Cambria Math" panose="02040503050406030204" pitchFamily="18" charset="0"/>
                      </a:rPr>
                      <m:t>𝐀𝐱</m:t>
                    </m:r>
                    <m:r>
                      <a:rPr lang="en-AU" b="1" i="1" smtClean="0">
                        <a:latin typeface="Cambria Math" panose="02040503050406030204" pitchFamily="18" charset="0"/>
                      </a:rPr>
                      <m:t>+</m:t>
                    </m:r>
                    <m:r>
                      <a:rPr lang="en-AU" b="1" i="1" smtClean="0">
                        <a:latin typeface="Cambria Math" panose="02040503050406030204" pitchFamily="18" charset="0"/>
                      </a:rPr>
                      <m:t>𝝐</m:t>
                    </m:r>
                  </m:oMath>
                </a14:m>
                <a:r>
                  <a:rPr lang="en-US" b="1" i="1" dirty="0"/>
                  <a:t>  </a:t>
                </a:r>
                <a:r>
                  <a:rPr lang="en-US" dirty="0"/>
                  <a:t>where  </a:t>
                </a:r>
                <a14:m>
                  <m:oMath xmlns:m="http://schemas.openxmlformats.org/officeDocument/2006/math">
                    <m:r>
                      <a:rPr lang="en-AU" b="1" i="0" smtClean="0">
                        <a:latin typeface="Cambria Math" panose="02040503050406030204" pitchFamily="18" charset="0"/>
                      </a:rPr>
                      <m:t>𝐀</m:t>
                    </m:r>
                    <m:r>
                      <a:rPr lang="en-AU" b="1" i="0" smtClean="0">
                        <a:latin typeface="Cambria Math" panose="02040503050406030204" pitchFamily="18" charset="0"/>
                      </a:rPr>
                      <m:t>=</m:t>
                    </m:r>
                    <m:r>
                      <a:rPr lang="en-AU" b="1" i="0" smtClean="0">
                        <a:latin typeface="Cambria Math" panose="02040503050406030204" pitchFamily="18" charset="0"/>
                      </a:rPr>
                      <m:t>𝐌𝐅</m:t>
                    </m:r>
                  </m:oMath>
                </a14:m>
                <a:endParaRPr lang="en-US" dirty="0"/>
              </a:p>
            </p:txBody>
          </p:sp>
        </mc:Choice>
        <mc:Fallback xmlns="">
          <p:sp>
            <p:nvSpPr>
              <p:cNvPr id="9" name="Text Placeholder 8">
                <a:extLst>
                  <a:ext uri="{FF2B5EF4-FFF2-40B4-BE49-F238E27FC236}">
                    <a16:creationId xmlns:a16="http://schemas.microsoft.com/office/drawing/2014/main" id="{A596C14F-B2A0-5017-A63F-2AA9DF467886}"/>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439" t="-1230"/>
                </a:stretch>
              </a:blipFill>
            </p:spPr>
            <p:txBody>
              <a:bodyPr/>
              <a:lstStyle/>
              <a:p>
                <a:r>
                  <a:rPr lang="en-US">
                    <a:noFill/>
                  </a:rPr>
                  <a:t> </a:t>
                </a:r>
              </a:p>
            </p:txBody>
          </p:sp>
        </mc:Fallback>
      </mc:AlternateContent>
    </p:spTree>
    <p:extLst>
      <p:ext uri="{BB962C8B-B14F-4D97-AF65-F5344CB8AC3E}">
        <p14:creationId xmlns:p14="http://schemas.microsoft.com/office/powerpoint/2010/main" val="2863756678"/>
      </p:ext>
    </p:extLst>
  </p:cSld>
  <p:clrMapOvr>
    <a:masterClrMapping/>
  </p:clrMapOvr>
  <mc:AlternateContent xmlns:mc="http://schemas.openxmlformats.org/markup-compatibility/2006" xmlns:p14="http://schemas.microsoft.com/office/powerpoint/2010/main">
    <mc:Choice Requires="p14">
      <p:transition spd="slow" p14:dur="2000" advTm="6248"/>
    </mc:Choice>
    <mc:Fallback xmlns="">
      <p:transition spd="slow" advTm="624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6</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Background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MRI Inverse Problem</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A596C14F-B2A0-5017-A63F-2AA9DF467886}"/>
                  </a:ext>
                </a:extLst>
              </p:cNvPr>
              <p:cNvSpPr>
                <a:spLocks noGrp="1"/>
              </p:cNvSpPr>
              <p:nvPr>
                <p:ph type="body" sz="quarter" idx="13"/>
              </p:nvPr>
            </p:nvSpPr>
            <p:spPr/>
            <p:txBody>
              <a:bodyPr>
                <a:normAutofit/>
              </a:bodyPr>
              <a:lstStyle/>
              <a:p>
                <a:r>
                  <a:rPr lang="en-US" dirty="0"/>
                  <a:t>Reconstruct </a:t>
                </a:r>
                <a14:m>
                  <m:oMath xmlns:m="http://schemas.openxmlformats.org/officeDocument/2006/math">
                    <m:r>
                      <a:rPr lang="en-AU" b="1" i="0" smtClean="0">
                        <a:latin typeface="Cambria Math" panose="02040503050406030204" pitchFamily="18" charset="0"/>
                      </a:rPr>
                      <m:t>𝐱</m:t>
                    </m:r>
                  </m:oMath>
                </a14:m>
                <a:r>
                  <a:rPr lang="en-US" dirty="0"/>
                  <a:t> from </a:t>
                </a:r>
                <a14:m>
                  <m:oMath xmlns:m="http://schemas.openxmlformats.org/officeDocument/2006/math">
                    <m:r>
                      <a:rPr lang="en-AU" b="1" i="0" smtClean="0">
                        <a:latin typeface="Cambria Math" panose="02040503050406030204" pitchFamily="18" charset="0"/>
                      </a:rPr>
                      <m:t>𝐲</m:t>
                    </m:r>
                  </m:oMath>
                </a14:m>
                <a:r>
                  <a:rPr lang="en-US" dirty="0"/>
                  <a:t> using a model</a:t>
                </a:r>
              </a:p>
              <a:p>
                <a:pPr marL="0" indent="0">
                  <a:buNone/>
                </a:pPr>
                <a:r>
                  <a:rPr lang="en-US" dirty="0"/>
                  <a:t>				</a:t>
                </a:r>
                <a14:m>
                  <m:oMath xmlns:m="http://schemas.openxmlformats.org/officeDocument/2006/math">
                    <m:r>
                      <a:rPr lang="en-AU" b="1" i="0" smtClean="0">
                        <a:latin typeface="Cambria Math" panose="02040503050406030204" pitchFamily="18" charset="0"/>
                      </a:rPr>
                      <m:t>𝐲</m:t>
                    </m:r>
                    <m:r>
                      <a:rPr lang="en-AU" b="1" i="0" smtClean="0">
                        <a:latin typeface="Cambria Math" panose="02040503050406030204" pitchFamily="18" charset="0"/>
                      </a:rPr>
                      <m:t>=</m:t>
                    </m:r>
                    <m:r>
                      <a:rPr lang="en-AU" b="1" i="0" smtClean="0">
                        <a:latin typeface="Cambria Math" panose="02040503050406030204" pitchFamily="18" charset="0"/>
                      </a:rPr>
                      <m:t>𝐀𝐱</m:t>
                    </m:r>
                    <m:r>
                      <a:rPr lang="en-AU" b="1" i="1" smtClean="0">
                        <a:latin typeface="Cambria Math" panose="02040503050406030204" pitchFamily="18" charset="0"/>
                      </a:rPr>
                      <m:t>+</m:t>
                    </m:r>
                    <m:r>
                      <a:rPr lang="en-AU" b="1" i="1" smtClean="0">
                        <a:latin typeface="Cambria Math" panose="02040503050406030204" pitchFamily="18" charset="0"/>
                      </a:rPr>
                      <m:t>𝝐</m:t>
                    </m:r>
                  </m:oMath>
                </a14:m>
                <a:r>
                  <a:rPr lang="en-US" b="1" i="1" dirty="0"/>
                  <a:t>  </a:t>
                </a:r>
                <a:r>
                  <a:rPr lang="en-US" dirty="0"/>
                  <a:t>where  </a:t>
                </a:r>
                <a14:m>
                  <m:oMath xmlns:m="http://schemas.openxmlformats.org/officeDocument/2006/math">
                    <m:r>
                      <a:rPr lang="en-AU" b="1" i="0" smtClean="0">
                        <a:latin typeface="Cambria Math" panose="02040503050406030204" pitchFamily="18" charset="0"/>
                      </a:rPr>
                      <m:t>𝐀</m:t>
                    </m:r>
                    <m:r>
                      <a:rPr lang="en-AU" b="1" i="0" smtClean="0">
                        <a:latin typeface="Cambria Math" panose="02040503050406030204" pitchFamily="18" charset="0"/>
                      </a:rPr>
                      <m:t>=</m:t>
                    </m:r>
                    <m:r>
                      <a:rPr lang="en-AU" b="1" i="0" smtClean="0">
                        <a:latin typeface="Cambria Math" panose="02040503050406030204" pitchFamily="18" charset="0"/>
                      </a:rPr>
                      <m:t>𝐌𝐅</m:t>
                    </m:r>
                  </m:oMath>
                </a14:m>
                <a:endParaRPr lang="en-US" dirty="0"/>
              </a:p>
              <a:p>
                <a:r>
                  <a:rPr lang="en-AU" dirty="0"/>
                  <a:t>Formulate as an optimization problem</a:t>
                </a:r>
              </a:p>
              <a:p>
                <a:pPr marL="0" indent="0">
                  <a:buNone/>
                </a:pPr>
                <a:r>
                  <a:rPr lang="en-AU" dirty="0"/>
                  <a:t>				</a:t>
                </a:r>
                <a14:m>
                  <m:oMath xmlns:m="http://schemas.openxmlformats.org/officeDocument/2006/math">
                    <m:acc>
                      <m:accPr>
                        <m:chr m:val="̂"/>
                        <m:ctrlPr>
                          <a:rPr lang="en-AU" b="0" i="1" smtClean="0">
                            <a:latin typeface="Cambria Math" panose="02040503050406030204" pitchFamily="18" charset="0"/>
                          </a:rPr>
                        </m:ctrlPr>
                      </m:accPr>
                      <m:e>
                        <m:r>
                          <a:rPr lang="en-AU" b="1" i="0">
                            <a:latin typeface="Cambria Math" panose="02040503050406030204" pitchFamily="18" charset="0"/>
                          </a:rPr>
                          <m:t>𝐱</m:t>
                        </m:r>
                      </m:e>
                    </m:acc>
                    <m:r>
                      <a:rPr lang="en-AU" b="0" i="1" smtClean="0">
                        <a:latin typeface="Cambria Math" panose="02040503050406030204" pitchFamily="18" charset="0"/>
                      </a:rPr>
                      <m:t>=</m:t>
                    </m:r>
                    <m:func>
                      <m:funcPr>
                        <m:ctrlPr>
                          <a:rPr lang="en-AU" b="0" i="1" smtClean="0">
                            <a:latin typeface="Cambria Math" panose="02040503050406030204" pitchFamily="18" charset="0"/>
                          </a:rPr>
                        </m:ctrlPr>
                      </m:funcPr>
                      <m:fName>
                        <m:limLow>
                          <m:limLowPr>
                            <m:ctrlPr>
                              <a:rPr lang="en-AU" b="0" i="1" smtClean="0">
                                <a:latin typeface="Cambria Math" panose="02040503050406030204" pitchFamily="18" charset="0"/>
                              </a:rPr>
                            </m:ctrlPr>
                          </m:limLowPr>
                          <m:e>
                            <m:r>
                              <m:rPr>
                                <m:sty m:val="p"/>
                              </m:rPr>
                              <a:rPr lang="en-AU" b="0" i="0" smtClean="0">
                                <a:latin typeface="Cambria Math" panose="02040503050406030204" pitchFamily="18" charset="0"/>
                              </a:rPr>
                              <m:t>argmin</m:t>
                            </m:r>
                          </m:e>
                          <m:lim>
                            <m:r>
                              <a:rPr lang="en-AU" b="1" i="0" smtClean="0">
                                <a:latin typeface="Cambria Math" panose="02040503050406030204" pitchFamily="18" charset="0"/>
                              </a:rPr>
                              <m:t>𝐱</m:t>
                            </m:r>
                          </m:lim>
                        </m:limLow>
                      </m:fName>
                      <m:e>
                        <m:f>
                          <m:fPr>
                            <m:ctrlPr>
                              <a:rPr lang="en-AU" i="1" smtClean="0">
                                <a:solidFill>
                                  <a:srgbClr val="C00000"/>
                                </a:solidFill>
                                <a:latin typeface="Cambria Math" panose="02040503050406030204" pitchFamily="18" charset="0"/>
                              </a:rPr>
                            </m:ctrlPr>
                          </m:fPr>
                          <m:num>
                            <m:r>
                              <a:rPr lang="en-AU" i="1">
                                <a:solidFill>
                                  <a:srgbClr val="C00000"/>
                                </a:solidFill>
                                <a:latin typeface="Cambria Math" panose="02040503050406030204" pitchFamily="18" charset="0"/>
                              </a:rPr>
                              <m:t>1</m:t>
                            </m:r>
                          </m:num>
                          <m:den>
                            <m:r>
                              <a:rPr lang="en-AU" i="1">
                                <a:solidFill>
                                  <a:srgbClr val="C00000"/>
                                </a:solidFill>
                                <a:latin typeface="Cambria Math" panose="02040503050406030204" pitchFamily="18" charset="0"/>
                              </a:rPr>
                              <m:t>2</m:t>
                            </m:r>
                            <m:sSubSup>
                              <m:sSubSupPr>
                                <m:ctrlPr>
                                  <a:rPr lang="en-AU" i="1">
                                    <a:solidFill>
                                      <a:srgbClr val="C00000"/>
                                    </a:solidFill>
                                    <a:latin typeface="Cambria Math" panose="02040503050406030204" pitchFamily="18" charset="0"/>
                                  </a:rPr>
                                </m:ctrlPr>
                              </m:sSubSupPr>
                              <m:e>
                                <m:r>
                                  <a:rPr lang="en-AU" i="1">
                                    <a:solidFill>
                                      <a:srgbClr val="C00000"/>
                                    </a:solidFill>
                                    <a:latin typeface="Cambria Math" panose="02040503050406030204" pitchFamily="18" charset="0"/>
                                  </a:rPr>
                                  <m:t>𝜎</m:t>
                                </m:r>
                              </m:e>
                              <m:sub>
                                <m:r>
                                  <a:rPr lang="en-AU" i="1">
                                    <a:solidFill>
                                      <a:srgbClr val="C00000"/>
                                    </a:solidFill>
                                    <a:latin typeface="Cambria Math" panose="02040503050406030204" pitchFamily="18" charset="0"/>
                                  </a:rPr>
                                  <m:t>𝑛</m:t>
                                </m:r>
                              </m:sub>
                              <m:sup>
                                <m:r>
                                  <a:rPr lang="en-AU" i="1">
                                    <a:solidFill>
                                      <a:srgbClr val="C00000"/>
                                    </a:solidFill>
                                    <a:latin typeface="Cambria Math" panose="02040503050406030204" pitchFamily="18" charset="0"/>
                                  </a:rPr>
                                  <m:t>2</m:t>
                                </m:r>
                              </m:sup>
                            </m:sSubSup>
                          </m:den>
                        </m:f>
                        <m:sSup>
                          <m:sSupPr>
                            <m:ctrlPr>
                              <a:rPr lang="en-AU" i="1">
                                <a:solidFill>
                                  <a:srgbClr val="C00000"/>
                                </a:solidFill>
                                <a:latin typeface="Cambria Math" panose="02040503050406030204" pitchFamily="18" charset="0"/>
                              </a:rPr>
                            </m:ctrlPr>
                          </m:sSupPr>
                          <m:e>
                            <m:d>
                              <m:dPr>
                                <m:begChr m:val="‖"/>
                                <m:endChr m:val="‖"/>
                                <m:ctrlPr>
                                  <a:rPr lang="en-AU" i="1">
                                    <a:solidFill>
                                      <a:srgbClr val="C00000"/>
                                    </a:solidFill>
                                    <a:latin typeface="Cambria Math" panose="02040503050406030204" pitchFamily="18" charset="0"/>
                                  </a:rPr>
                                </m:ctrlPr>
                              </m:dPr>
                              <m:e>
                                <m:r>
                                  <a:rPr lang="en-AU" b="1" i="0">
                                    <a:solidFill>
                                      <a:srgbClr val="C00000"/>
                                    </a:solidFill>
                                    <a:latin typeface="Cambria Math" panose="02040503050406030204" pitchFamily="18" charset="0"/>
                                  </a:rPr>
                                  <m:t>𝐲</m:t>
                                </m:r>
                                <m:r>
                                  <a:rPr lang="en-AU" b="1" i="0">
                                    <a:solidFill>
                                      <a:srgbClr val="C00000"/>
                                    </a:solidFill>
                                    <a:latin typeface="Cambria Math" panose="02040503050406030204" pitchFamily="18" charset="0"/>
                                  </a:rPr>
                                  <m:t>−</m:t>
                                </m:r>
                                <m:r>
                                  <a:rPr lang="en-AU" b="1" i="0">
                                    <a:solidFill>
                                      <a:srgbClr val="C00000"/>
                                    </a:solidFill>
                                    <a:latin typeface="Cambria Math" panose="02040503050406030204" pitchFamily="18" charset="0"/>
                                  </a:rPr>
                                  <m:t>𝐀𝐱</m:t>
                                </m:r>
                              </m:e>
                            </m:d>
                          </m:e>
                          <m:sup>
                            <m:r>
                              <a:rPr lang="en-AU" i="1">
                                <a:solidFill>
                                  <a:srgbClr val="C00000"/>
                                </a:solidFill>
                                <a:latin typeface="Cambria Math" panose="02040503050406030204" pitchFamily="18" charset="0"/>
                              </a:rPr>
                              <m:t>2</m:t>
                            </m:r>
                          </m:sup>
                        </m:sSup>
                        <m:r>
                          <a:rPr lang="en-AU" i="1">
                            <a:latin typeface="Cambria Math" panose="02040503050406030204" pitchFamily="18" charset="0"/>
                          </a:rPr>
                          <m:t>+</m:t>
                        </m:r>
                        <m:r>
                          <a:rPr lang="en-AU" i="1">
                            <a:latin typeface="Cambria Math" panose="02040503050406030204" pitchFamily="18" charset="0"/>
                          </a:rPr>
                          <m:t>𝜆</m:t>
                        </m:r>
                        <m:r>
                          <a:rPr lang="en-AU" i="1" smtClean="0">
                            <a:solidFill>
                              <a:srgbClr val="00B050"/>
                            </a:solidFill>
                            <a:latin typeface="Cambria Math" panose="02040503050406030204" pitchFamily="18" charset="0"/>
                            <a:ea typeface="Cambria Math" panose="02040503050406030204" pitchFamily="18" charset="0"/>
                          </a:rPr>
                          <m:t>𝒫</m:t>
                        </m:r>
                        <m:r>
                          <a:rPr lang="en-AU" i="1">
                            <a:solidFill>
                              <a:srgbClr val="00B050"/>
                            </a:solidFill>
                            <a:latin typeface="Cambria Math" panose="02040503050406030204" pitchFamily="18" charset="0"/>
                          </a:rPr>
                          <m:t>(</m:t>
                        </m:r>
                        <m:r>
                          <a:rPr lang="en-AU" b="1" i="0">
                            <a:solidFill>
                              <a:srgbClr val="00B050"/>
                            </a:solidFill>
                            <a:latin typeface="Cambria Math" panose="02040503050406030204" pitchFamily="18" charset="0"/>
                          </a:rPr>
                          <m:t>𝐱</m:t>
                        </m:r>
                        <m:r>
                          <a:rPr lang="en-AU" i="1">
                            <a:solidFill>
                              <a:srgbClr val="00B050"/>
                            </a:solidFill>
                            <a:latin typeface="Cambria Math" panose="02040503050406030204" pitchFamily="18" charset="0"/>
                          </a:rPr>
                          <m:t>)</m:t>
                        </m:r>
                      </m:e>
                    </m:func>
                  </m:oMath>
                </a14:m>
                <a:endParaRPr lang="en-AU" dirty="0"/>
              </a:p>
            </p:txBody>
          </p:sp>
        </mc:Choice>
        <mc:Fallback xmlns="">
          <p:sp>
            <p:nvSpPr>
              <p:cNvPr id="9" name="Text Placeholder 8">
                <a:extLst>
                  <a:ext uri="{FF2B5EF4-FFF2-40B4-BE49-F238E27FC236}">
                    <a16:creationId xmlns:a16="http://schemas.microsoft.com/office/drawing/2014/main" id="{A596C14F-B2A0-5017-A63F-2AA9DF467886}"/>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439" t="-1230"/>
                </a:stretch>
              </a:blipFill>
            </p:spPr>
            <p:txBody>
              <a:bodyPr/>
              <a:lstStyle/>
              <a:p>
                <a:r>
                  <a:rPr lang="en-US">
                    <a:noFill/>
                  </a:rPr>
                  <a:t> </a:t>
                </a:r>
              </a:p>
            </p:txBody>
          </p:sp>
        </mc:Fallback>
      </mc:AlternateContent>
    </p:spTree>
    <p:extLst>
      <p:ext uri="{BB962C8B-B14F-4D97-AF65-F5344CB8AC3E}">
        <p14:creationId xmlns:p14="http://schemas.microsoft.com/office/powerpoint/2010/main" val="1201441710"/>
      </p:ext>
    </p:extLst>
  </p:cSld>
  <p:clrMapOvr>
    <a:masterClrMapping/>
  </p:clrMapOvr>
  <mc:AlternateContent xmlns:mc="http://schemas.openxmlformats.org/markup-compatibility/2006" xmlns:p14="http://schemas.microsoft.com/office/powerpoint/2010/main">
    <mc:Choice Requires="p14">
      <p:transition spd="slow" p14:dur="2000" advTm="10108"/>
    </mc:Choice>
    <mc:Fallback xmlns="">
      <p:transition spd="slow" advTm="1010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7</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Background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MRI Inverse Problem</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A596C14F-B2A0-5017-A63F-2AA9DF467886}"/>
                  </a:ext>
                </a:extLst>
              </p:cNvPr>
              <p:cNvSpPr>
                <a:spLocks noGrp="1"/>
              </p:cNvSpPr>
              <p:nvPr>
                <p:ph type="body" sz="quarter" idx="13"/>
              </p:nvPr>
            </p:nvSpPr>
            <p:spPr/>
            <p:txBody>
              <a:bodyPr>
                <a:normAutofit/>
              </a:bodyPr>
              <a:lstStyle/>
              <a:p>
                <a:r>
                  <a:rPr lang="en-US" dirty="0"/>
                  <a:t>Reconstruct </a:t>
                </a:r>
                <a14:m>
                  <m:oMath xmlns:m="http://schemas.openxmlformats.org/officeDocument/2006/math">
                    <m:r>
                      <a:rPr lang="en-AU" b="1" i="0" smtClean="0">
                        <a:latin typeface="Cambria Math" panose="02040503050406030204" pitchFamily="18" charset="0"/>
                      </a:rPr>
                      <m:t>𝐱</m:t>
                    </m:r>
                  </m:oMath>
                </a14:m>
                <a:r>
                  <a:rPr lang="en-US" dirty="0"/>
                  <a:t> from </a:t>
                </a:r>
                <a14:m>
                  <m:oMath xmlns:m="http://schemas.openxmlformats.org/officeDocument/2006/math">
                    <m:r>
                      <a:rPr lang="en-AU" b="1" i="0" smtClean="0">
                        <a:latin typeface="Cambria Math" panose="02040503050406030204" pitchFamily="18" charset="0"/>
                      </a:rPr>
                      <m:t>𝐲</m:t>
                    </m:r>
                  </m:oMath>
                </a14:m>
                <a:r>
                  <a:rPr lang="en-US" dirty="0"/>
                  <a:t> using a model</a:t>
                </a:r>
              </a:p>
              <a:p>
                <a:pPr marL="0" indent="0">
                  <a:buNone/>
                </a:pPr>
                <a:r>
                  <a:rPr lang="en-US" dirty="0"/>
                  <a:t>				</a:t>
                </a:r>
                <a14:m>
                  <m:oMath xmlns:m="http://schemas.openxmlformats.org/officeDocument/2006/math">
                    <m:r>
                      <a:rPr lang="en-AU" b="1" i="0" smtClean="0">
                        <a:latin typeface="Cambria Math" panose="02040503050406030204" pitchFamily="18" charset="0"/>
                      </a:rPr>
                      <m:t>𝐲</m:t>
                    </m:r>
                    <m:r>
                      <a:rPr lang="en-AU" b="1" i="0" smtClean="0">
                        <a:latin typeface="Cambria Math" panose="02040503050406030204" pitchFamily="18" charset="0"/>
                      </a:rPr>
                      <m:t>=</m:t>
                    </m:r>
                    <m:r>
                      <a:rPr lang="en-AU" b="1" i="0" smtClean="0">
                        <a:latin typeface="Cambria Math" panose="02040503050406030204" pitchFamily="18" charset="0"/>
                      </a:rPr>
                      <m:t>𝐀𝐱</m:t>
                    </m:r>
                    <m:r>
                      <a:rPr lang="en-AU" b="1" i="1" smtClean="0">
                        <a:latin typeface="Cambria Math" panose="02040503050406030204" pitchFamily="18" charset="0"/>
                      </a:rPr>
                      <m:t>+</m:t>
                    </m:r>
                    <m:r>
                      <a:rPr lang="en-AU" b="1" i="1" smtClean="0">
                        <a:latin typeface="Cambria Math" panose="02040503050406030204" pitchFamily="18" charset="0"/>
                      </a:rPr>
                      <m:t>𝝐</m:t>
                    </m:r>
                  </m:oMath>
                </a14:m>
                <a:r>
                  <a:rPr lang="en-US" b="1" i="1" dirty="0"/>
                  <a:t>  </a:t>
                </a:r>
                <a:r>
                  <a:rPr lang="en-US" dirty="0"/>
                  <a:t>where  </a:t>
                </a:r>
                <a14:m>
                  <m:oMath xmlns:m="http://schemas.openxmlformats.org/officeDocument/2006/math">
                    <m:r>
                      <a:rPr lang="en-AU" b="1" i="0" smtClean="0">
                        <a:latin typeface="Cambria Math" panose="02040503050406030204" pitchFamily="18" charset="0"/>
                      </a:rPr>
                      <m:t>𝐀</m:t>
                    </m:r>
                    <m:r>
                      <a:rPr lang="en-AU" b="1" i="0" smtClean="0">
                        <a:latin typeface="Cambria Math" panose="02040503050406030204" pitchFamily="18" charset="0"/>
                      </a:rPr>
                      <m:t>=</m:t>
                    </m:r>
                    <m:r>
                      <a:rPr lang="en-AU" b="1" i="0" smtClean="0">
                        <a:latin typeface="Cambria Math" panose="02040503050406030204" pitchFamily="18" charset="0"/>
                      </a:rPr>
                      <m:t>𝐌𝐅</m:t>
                    </m:r>
                  </m:oMath>
                </a14:m>
                <a:endParaRPr lang="en-US" dirty="0"/>
              </a:p>
              <a:p>
                <a:r>
                  <a:rPr lang="en-AU" dirty="0"/>
                  <a:t>Formulate as an optimization problem</a:t>
                </a:r>
              </a:p>
              <a:p>
                <a:pPr marL="0" indent="0">
                  <a:buNone/>
                </a:pPr>
                <a:r>
                  <a:rPr lang="en-AU" dirty="0"/>
                  <a:t>				</a:t>
                </a:r>
                <a14:m>
                  <m:oMath xmlns:m="http://schemas.openxmlformats.org/officeDocument/2006/math">
                    <m:acc>
                      <m:accPr>
                        <m:chr m:val="̂"/>
                        <m:ctrlPr>
                          <a:rPr lang="en-AU" b="0" i="1" smtClean="0">
                            <a:latin typeface="Cambria Math" panose="02040503050406030204" pitchFamily="18" charset="0"/>
                          </a:rPr>
                        </m:ctrlPr>
                      </m:accPr>
                      <m:e>
                        <m:r>
                          <a:rPr lang="en-AU" b="1" i="0">
                            <a:latin typeface="Cambria Math" panose="02040503050406030204" pitchFamily="18" charset="0"/>
                          </a:rPr>
                          <m:t>𝐱</m:t>
                        </m:r>
                      </m:e>
                    </m:acc>
                    <m:r>
                      <a:rPr lang="en-AU" b="0" i="1" smtClean="0">
                        <a:latin typeface="Cambria Math" panose="02040503050406030204" pitchFamily="18" charset="0"/>
                      </a:rPr>
                      <m:t>=</m:t>
                    </m:r>
                    <m:func>
                      <m:funcPr>
                        <m:ctrlPr>
                          <a:rPr lang="en-AU" b="0" i="1" smtClean="0">
                            <a:latin typeface="Cambria Math" panose="02040503050406030204" pitchFamily="18" charset="0"/>
                          </a:rPr>
                        </m:ctrlPr>
                      </m:funcPr>
                      <m:fName>
                        <m:limLow>
                          <m:limLowPr>
                            <m:ctrlPr>
                              <a:rPr lang="en-AU" b="0" i="1" smtClean="0">
                                <a:latin typeface="Cambria Math" panose="02040503050406030204" pitchFamily="18" charset="0"/>
                              </a:rPr>
                            </m:ctrlPr>
                          </m:limLowPr>
                          <m:e>
                            <m:r>
                              <m:rPr>
                                <m:sty m:val="p"/>
                              </m:rPr>
                              <a:rPr lang="en-AU" b="0" i="0" smtClean="0">
                                <a:latin typeface="Cambria Math" panose="02040503050406030204" pitchFamily="18" charset="0"/>
                              </a:rPr>
                              <m:t>argmin</m:t>
                            </m:r>
                          </m:e>
                          <m:lim>
                            <m:r>
                              <a:rPr lang="en-AU" b="1" i="0" smtClean="0">
                                <a:latin typeface="Cambria Math" panose="02040503050406030204" pitchFamily="18" charset="0"/>
                              </a:rPr>
                              <m:t>𝐱</m:t>
                            </m:r>
                          </m:lim>
                        </m:limLow>
                      </m:fName>
                      <m:e>
                        <m:f>
                          <m:fPr>
                            <m:ctrlPr>
                              <a:rPr lang="en-AU" i="1" smtClean="0">
                                <a:solidFill>
                                  <a:srgbClr val="C00000"/>
                                </a:solidFill>
                                <a:latin typeface="Cambria Math" panose="02040503050406030204" pitchFamily="18" charset="0"/>
                              </a:rPr>
                            </m:ctrlPr>
                          </m:fPr>
                          <m:num>
                            <m:r>
                              <a:rPr lang="en-AU" i="1">
                                <a:solidFill>
                                  <a:srgbClr val="C00000"/>
                                </a:solidFill>
                                <a:latin typeface="Cambria Math" panose="02040503050406030204" pitchFamily="18" charset="0"/>
                              </a:rPr>
                              <m:t>1</m:t>
                            </m:r>
                          </m:num>
                          <m:den>
                            <m:r>
                              <a:rPr lang="en-AU" i="1">
                                <a:solidFill>
                                  <a:srgbClr val="C00000"/>
                                </a:solidFill>
                                <a:latin typeface="Cambria Math" panose="02040503050406030204" pitchFamily="18" charset="0"/>
                              </a:rPr>
                              <m:t>2</m:t>
                            </m:r>
                            <m:sSubSup>
                              <m:sSubSupPr>
                                <m:ctrlPr>
                                  <a:rPr lang="en-AU" i="1">
                                    <a:solidFill>
                                      <a:srgbClr val="C00000"/>
                                    </a:solidFill>
                                    <a:latin typeface="Cambria Math" panose="02040503050406030204" pitchFamily="18" charset="0"/>
                                  </a:rPr>
                                </m:ctrlPr>
                              </m:sSubSupPr>
                              <m:e>
                                <m:r>
                                  <a:rPr lang="en-AU" i="1">
                                    <a:solidFill>
                                      <a:srgbClr val="C00000"/>
                                    </a:solidFill>
                                    <a:latin typeface="Cambria Math" panose="02040503050406030204" pitchFamily="18" charset="0"/>
                                  </a:rPr>
                                  <m:t>𝜎</m:t>
                                </m:r>
                              </m:e>
                              <m:sub>
                                <m:r>
                                  <a:rPr lang="en-AU" i="1">
                                    <a:solidFill>
                                      <a:srgbClr val="C00000"/>
                                    </a:solidFill>
                                    <a:latin typeface="Cambria Math" panose="02040503050406030204" pitchFamily="18" charset="0"/>
                                  </a:rPr>
                                  <m:t>𝑛</m:t>
                                </m:r>
                              </m:sub>
                              <m:sup>
                                <m:r>
                                  <a:rPr lang="en-AU" i="1">
                                    <a:solidFill>
                                      <a:srgbClr val="C00000"/>
                                    </a:solidFill>
                                    <a:latin typeface="Cambria Math" panose="02040503050406030204" pitchFamily="18" charset="0"/>
                                  </a:rPr>
                                  <m:t>2</m:t>
                                </m:r>
                              </m:sup>
                            </m:sSubSup>
                          </m:den>
                        </m:f>
                        <m:sSup>
                          <m:sSupPr>
                            <m:ctrlPr>
                              <a:rPr lang="en-AU" i="1">
                                <a:solidFill>
                                  <a:srgbClr val="C00000"/>
                                </a:solidFill>
                                <a:latin typeface="Cambria Math" panose="02040503050406030204" pitchFamily="18" charset="0"/>
                              </a:rPr>
                            </m:ctrlPr>
                          </m:sSupPr>
                          <m:e>
                            <m:d>
                              <m:dPr>
                                <m:begChr m:val="‖"/>
                                <m:endChr m:val="‖"/>
                                <m:ctrlPr>
                                  <a:rPr lang="en-AU" i="1">
                                    <a:solidFill>
                                      <a:srgbClr val="C00000"/>
                                    </a:solidFill>
                                    <a:latin typeface="Cambria Math" panose="02040503050406030204" pitchFamily="18" charset="0"/>
                                  </a:rPr>
                                </m:ctrlPr>
                              </m:dPr>
                              <m:e>
                                <m:r>
                                  <a:rPr lang="en-AU" b="1" i="0">
                                    <a:solidFill>
                                      <a:srgbClr val="C00000"/>
                                    </a:solidFill>
                                    <a:latin typeface="Cambria Math" panose="02040503050406030204" pitchFamily="18" charset="0"/>
                                  </a:rPr>
                                  <m:t>𝐲</m:t>
                                </m:r>
                                <m:r>
                                  <a:rPr lang="en-AU" b="1" i="0">
                                    <a:solidFill>
                                      <a:srgbClr val="C00000"/>
                                    </a:solidFill>
                                    <a:latin typeface="Cambria Math" panose="02040503050406030204" pitchFamily="18" charset="0"/>
                                  </a:rPr>
                                  <m:t>−</m:t>
                                </m:r>
                                <m:r>
                                  <a:rPr lang="en-AU" b="1" i="0">
                                    <a:solidFill>
                                      <a:srgbClr val="C00000"/>
                                    </a:solidFill>
                                    <a:latin typeface="Cambria Math" panose="02040503050406030204" pitchFamily="18" charset="0"/>
                                  </a:rPr>
                                  <m:t>𝐀𝐱</m:t>
                                </m:r>
                              </m:e>
                            </m:d>
                          </m:e>
                          <m:sup>
                            <m:r>
                              <a:rPr lang="en-AU" i="1">
                                <a:solidFill>
                                  <a:srgbClr val="C00000"/>
                                </a:solidFill>
                                <a:latin typeface="Cambria Math" panose="02040503050406030204" pitchFamily="18" charset="0"/>
                              </a:rPr>
                              <m:t>2</m:t>
                            </m:r>
                          </m:sup>
                        </m:sSup>
                        <m:r>
                          <a:rPr lang="en-AU" i="1">
                            <a:latin typeface="Cambria Math" panose="02040503050406030204" pitchFamily="18" charset="0"/>
                          </a:rPr>
                          <m:t>+</m:t>
                        </m:r>
                        <m:r>
                          <a:rPr lang="en-AU" i="1">
                            <a:latin typeface="Cambria Math" panose="02040503050406030204" pitchFamily="18" charset="0"/>
                          </a:rPr>
                          <m:t>𝜆</m:t>
                        </m:r>
                        <m:r>
                          <a:rPr lang="en-AU" i="1" smtClean="0">
                            <a:solidFill>
                              <a:srgbClr val="00B050"/>
                            </a:solidFill>
                            <a:latin typeface="Cambria Math" panose="02040503050406030204" pitchFamily="18" charset="0"/>
                            <a:ea typeface="Cambria Math" panose="02040503050406030204" pitchFamily="18" charset="0"/>
                          </a:rPr>
                          <m:t>𝒫</m:t>
                        </m:r>
                        <m:r>
                          <a:rPr lang="en-AU" i="1">
                            <a:solidFill>
                              <a:srgbClr val="00B050"/>
                            </a:solidFill>
                            <a:latin typeface="Cambria Math" panose="02040503050406030204" pitchFamily="18" charset="0"/>
                          </a:rPr>
                          <m:t>(</m:t>
                        </m:r>
                        <m:r>
                          <a:rPr lang="en-AU" b="1" i="0">
                            <a:solidFill>
                              <a:srgbClr val="00B050"/>
                            </a:solidFill>
                            <a:latin typeface="Cambria Math" panose="02040503050406030204" pitchFamily="18" charset="0"/>
                          </a:rPr>
                          <m:t>𝐱</m:t>
                        </m:r>
                        <m:r>
                          <a:rPr lang="en-AU" i="1">
                            <a:solidFill>
                              <a:srgbClr val="00B050"/>
                            </a:solidFill>
                            <a:latin typeface="Cambria Math" panose="02040503050406030204" pitchFamily="18" charset="0"/>
                          </a:rPr>
                          <m:t>)</m:t>
                        </m:r>
                      </m:e>
                    </m:func>
                  </m:oMath>
                </a14:m>
                <a:endParaRPr lang="en-AU" dirty="0"/>
              </a:p>
              <a:p>
                <a:r>
                  <a:rPr lang="en-US" dirty="0"/>
                  <a:t>Ensure consistency using projection methods</a:t>
                </a:r>
              </a:p>
              <a:p>
                <a:pPr marL="0" indent="0">
                  <a:buNone/>
                </a:pPr>
                <a:r>
                  <a:rPr lang="en-US" dirty="0"/>
                  <a:t>				</a:t>
                </a:r>
                <a14:m>
                  <m:oMath xmlns:m="http://schemas.openxmlformats.org/officeDocument/2006/math">
                    <m:sSub>
                      <m:sSubPr>
                        <m:ctrlPr>
                          <a:rPr lang="en-AU" b="1" i="1" smtClean="0">
                            <a:latin typeface="Cambria Math" panose="02040503050406030204" pitchFamily="18" charset="0"/>
                          </a:rPr>
                        </m:ctrlPr>
                      </m:sSubPr>
                      <m:e>
                        <m:r>
                          <a:rPr lang="en-AU" b="1" i="0" smtClean="0">
                            <a:latin typeface="Cambria Math" panose="02040503050406030204" pitchFamily="18" charset="0"/>
                          </a:rPr>
                          <m:t>𝐏</m:t>
                        </m:r>
                      </m:e>
                      <m:sub>
                        <m:r>
                          <a:rPr lang="en-AU" b="1" i="0" smtClean="0">
                            <a:latin typeface="Cambria Math" panose="02040503050406030204" pitchFamily="18" charset="0"/>
                          </a:rPr>
                          <m:t>𝐲</m:t>
                        </m:r>
                      </m:sub>
                    </m:sSub>
                    <m:d>
                      <m:dPr>
                        <m:ctrlPr>
                          <a:rPr lang="en-AU" b="1" i="1" smtClean="0">
                            <a:latin typeface="Cambria Math" panose="02040503050406030204" pitchFamily="18" charset="0"/>
                          </a:rPr>
                        </m:ctrlPr>
                      </m:dPr>
                      <m:e>
                        <m:r>
                          <a:rPr lang="en-AU" b="1" i="0" smtClean="0">
                            <a:latin typeface="Cambria Math" panose="02040503050406030204" pitchFamily="18" charset="0"/>
                          </a:rPr>
                          <m:t>𝐱</m:t>
                        </m:r>
                      </m:e>
                    </m:d>
                    <m:r>
                      <a:rPr lang="en-AU" b="1" i="0" smtClean="0">
                        <a:latin typeface="Cambria Math" panose="02040503050406030204" pitchFamily="18" charset="0"/>
                      </a:rPr>
                      <m:t>=</m:t>
                    </m:r>
                    <m:sSup>
                      <m:sSupPr>
                        <m:ctrlPr>
                          <a:rPr lang="en-AU" b="1" i="1" smtClean="0">
                            <a:latin typeface="Cambria Math" panose="02040503050406030204" pitchFamily="18" charset="0"/>
                          </a:rPr>
                        </m:ctrlPr>
                      </m:sSupPr>
                      <m:e>
                        <m:r>
                          <a:rPr lang="en-AU" b="1" i="0" smtClean="0">
                            <a:latin typeface="Cambria Math" panose="02040503050406030204" pitchFamily="18" charset="0"/>
                          </a:rPr>
                          <m:t>𝐅</m:t>
                        </m:r>
                      </m:e>
                      <m:sup>
                        <m:r>
                          <a:rPr lang="en-AU" b="1" i="0" smtClean="0">
                            <a:latin typeface="Cambria Math" panose="02040503050406030204" pitchFamily="18" charset="0"/>
                          </a:rPr>
                          <m:t>−</m:t>
                        </m:r>
                        <m:r>
                          <a:rPr lang="en-AU" b="1" i="0" smtClean="0">
                            <a:latin typeface="Cambria Math" panose="02040503050406030204" pitchFamily="18" charset="0"/>
                          </a:rPr>
                          <m:t>𝟏</m:t>
                        </m:r>
                      </m:sup>
                    </m:sSup>
                    <m:r>
                      <a:rPr lang="en-AU" b="1" i="0" smtClean="0">
                        <a:latin typeface="Cambria Math" panose="02040503050406030204" pitchFamily="18" charset="0"/>
                      </a:rPr>
                      <m:t>(</m:t>
                    </m:r>
                    <m:r>
                      <a:rPr lang="en-AU" b="1" i="0" smtClean="0">
                        <a:latin typeface="Cambria Math" panose="02040503050406030204" pitchFamily="18" charset="0"/>
                      </a:rPr>
                      <m:t>𝐌𝐲</m:t>
                    </m:r>
                    <m:r>
                      <a:rPr lang="en-AU" b="1" i="0" smtClean="0">
                        <a:latin typeface="Cambria Math" panose="02040503050406030204" pitchFamily="18" charset="0"/>
                      </a:rPr>
                      <m:t>+</m:t>
                    </m:r>
                    <m:d>
                      <m:dPr>
                        <m:ctrlPr>
                          <a:rPr lang="en-AU" b="1" i="1" smtClean="0">
                            <a:latin typeface="Cambria Math" panose="02040503050406030204" pitchFamily="18" charset="0"/>
                          </a:rPr>
                        </m:ctrlPr>
                      </m:dPr>
                      <m:e>
                        <m:r>
                          <a:rPr lang="en-AU" b="1" i="0" smtClean="0">
                            <a:latin typeface="Cambria Math" panose="02040503050406030204" pitchFamily="18" charset="0"/>
                          </a:rPr>
                          <m:t>𝐈</m:t>
                        </m:r>
                        <m:r>
                          <a:rPr lang="en-AU" b="1" i="0" smtClean="0">
                            <a:latin typeface="Cambria Math" panose="02040503050406030204" pitchFamily="18" charset="0"/>
                          </a:rPr>
                          <m:t>−</m:t>
                        </m:r>
                        <m:r>
                          <a:rPr lang="en-AU" b="1" i="0" smtClean="0">
                            <a:latin typeface="Cambria Math" panose="02040503050406030204" pitchFamily="18" charset="0"/>
                          </a:rPr>
                          <m:t>𝐌</m:t>
                        </m:r>
                      </m:e>
                    </m:d>
                    <m:r>
                      <a:rPr lang="en-AU" b="1" i="0" smtClean="0">
                        <a:latin typeface="Cambria Math" panose="02040503050406030204" pitchFamily="18" charset="0"/>
                      </a:rPr>
                      <m:t>𝐅𝐱</m:t>
                    </m:r>
                    <m:r>
                      <a:rPr lang="en-AU" b="1" i="0" smtClean="0">
                        <a:latin typeface="Cambria Math" panose="02040503050406030204" pitchFamily="18" charset="0"/>
                      </a:rPr>
                      <m:t>)</m:t>
                    </m:r>
                  </m:oMath>
                </a14:m>
                <a:endParaRPr lang="en-US" dirty="0"/>
              </a:p>
            </p:txBody>
          </p:sp>
        </mc:Choice>
        <mc:Fallback xmlns="">
          <p:sp>
            <p:nvSpPr>
              <p:cNvPr id="9" name="Text Placeholder 8">
                <a:extLst>
                  <a:ext uri="{FF2B5EF4-FFF2-40B4-BE49-F238E27FC236}">
                    <a16:creationId xmlns:a16="http://schemas.microsoft.com/office/drawing/2014/main" id="{A596C14F-B2A0-5017-A63F-2AA9DF467886}"/>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439" t="-1230"/>
                </a:stretch>
              </a:blipFill>
            </p:spPr>
            <p:txBody>
              <a:bodyPr/>
              <a:lstStyle/>
              <a:p>
                <a:r>
                  <a:rPr lang="en-US">
                    <a:noFill/>
                  </a:rPr>
                  <a:t> </a:t>
                </a:r>
              </a:p>
            </p:txBody>
          </p:sp>
        </mc:Fallback>
      </mc:AlternateContent>
    </p:spTree>
    <p:extLst>
      <p:ext uri="{BB962C8B-B14F-4D97-AF65-F5344CB8AC3E}">
        <p14:creationId xmlns:p14="http://schemas.microsoft.com/office/powerpoint/2010/main" val="3156271353"/>
      </p:ext>
    </p:extLst>
  </p:cSld>
  <p:clrMapOvr>
    <a:masterClrMapping/>
  </p:clrMapOvr>
  <mc:AlternateContent xmlns:mc="http://schemas.openxmlformats.org/markup-compatibility/2006" xmlns:p14="http://schemas.microsoft.com/office/powerpoint/2010/main">
    <mc:Choice Requires="p14">
      <p:transition spd="slow" p14:dur="2000" advTm="3276"/>
    </mc:Choice>
    <mc:Fallback xmlns="">
      <p:transition spd="slow" advTm="327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8</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Background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MRI Inverse Problem</a:t>
            </a:r>
          </a:p>
        </p:txBody>
      </p:sp>
      <p:sp>
        <p:nvSpPr>
          <p:cNvPr id="6" name="TextBox 5">
            <a:extLst>
              <a:ext uri="{FF2B5EF4-FFF2-40B4-BE49-F238E27FC236}">
                <a16:creationId xmlns:a16="http://schemas.microsoft.com/office/drawing/2014/main" id="{1271866F-2827-88CE-63F7-ABF6E35C6857}"/>
              </a:ext>
            </a:extLst>
          </p:cNvPr>
          <p:cNvSpPr txBox="1"/>
          <p:nvPr/>
        </p:nvSpPr>
        <p:spPr>
          <a:xfrm>
            <a:off x="2933700" y="509270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3416300" y="5054600"/>
            <a:ext cx="0" cy="0"/>
          </a:xfrm>
          <a:prstGeom prst="rect">
            <a:avLst/>
          </a:prstGeom>
        </p:spPr>
        <p:txBody>
          <a:bodyPr wrap="none" rtlCol="0">
            <a:normAutofit fontScale="25000" lnSpcReduction="20000"/>
          </a:bodyPr>
          <a:lstStyle/>
          <a:p>
            <a:pPr algn="l"/>
            <a:endParaRPr lang="en-US" dirty="0"/>
          </a:p>
        </p:txBody>
      </p:sp>
      <mc:AlternateContent xmlns:mc="http://schemas.openxmlformats.org/markup-compatibility/2006" xmlns:a14="http://schemas.microsoft.com/office/drawing/2010/main">
        <mc:Choice Requires="a14">
          <p:sp>
            <p:nvSpPr>
              <p:cNvPr id="9" name="Text Placeholder 8">
                <a:extLst>
                  <a:ext uri="{FF2B5EF4-FFF2-40B4-BE49-F238E27FC236}">
                    <a16:creationId xmlns:a16="http://schemas.microsoft.com/office/drawing/2014/main" id="{A596C14F-B2A0-5017-A63F-2AA9DF467886}"/>
                  </a:ext>
                </a:extLst>
              </p:cNvPr>
              <p:cNvSpPr>
                <a:spLocks noGrp="1"/>
              </p:cNvSpPr>
              <p:nvPr>
                <p:ph type="body" sz="quarter" idx="13"/>
              </p:nvPr>
            </p:nvSpPr>
            <p:spPr/>
            <p:txBody>
              <a:bodyPr>
                <a:normAutofit/>
              </a:bodyPr>
              <a:lstStyle/>
              <a:p>
                <a:r>
                  <a:rPr lang="en-US" dirty="0"/>
                  <a:t>Reconstruct </a:t>
                </a:r>
                <a14:m>
                  <m:oMath xmlns:m="http://schemas.openxmlformats.org/officeDocument/2006/math">
                    <m:r>
                      <a:rPr lang="en-AU" b="1" i="0" smtClean="0">
                        <a:latin typeface="Cambria Math" panose="02040503050406030204" pitchFamily="18" charset="0"/>
                      </a:rPr>
                      <m:t>𝐱</m:t>
                    </m:r>
                  </m:oMath>
                </a14:m>
                <a:r>
                  <a:rPr lang="en-US" dirty="0"/>
                  <a:t> from </a:t>
                </a:r>
                <a14:m>
                  <m:oMath xmlns:m="http://schemas.openxmlformats.org/officeDocument/2006/math">
                    <m:r>
                      <a:rPr lang="en-AU" b="1" i="0" smtClean="0">
                        <a:latin typeface="Cambria Math" panose="02040503050406030204" pitchFamily="18" charset="0"/>
                      </a:rPr>
                      <m:t>𝐲</m:t>
                    </m:r>
                  </m:oMath>
                </a14:m>
                <a:r>
                  <a:rPr lang="en-US" dirty="0"/>
                  <a:t> using a model</a:t>
                </a:r>
              </a:p>
              <a:p>
                <a:pPr marL="0" indent="0">
                  <a:buNone/>
                </a:pPr>
                <a:r>
                  <a:rPr lang="en-US" dirty="0"/>
                  <a:t>				</a:t>
                </a:r>
                <a14:m>
                  <m:oMath xmlns:m="http://schemas.openxmlformats.org/officeDocument/2006/math">
                    <m:r>
                      <a:rPr lang="en-AU" b="1" i="0" smtClean="0">
                        <a:latin typeface="Cambria Math" panose="02040503050406030204" pitchFamily="18" charset="0"/>
                      </a:rPr>
                      <m:t>𝐲</m:t>
                    </m:r>
                    <m:r>
                      <a:rPr lang="en-AU" b="1" i="0" smtClean="0">
                        <a:latin typeface="Cambria Math" panose="02040503050406030204" pitchFamily="18" charset="0"/>
                      </a:rPr>
                      <m:t>=</m:t>
                    </m:r>
                    <m:r>
                      <a:rPr lang="en-AU" b="1" i="0" smtClean="0">
                        <a:latin typeface="Cambria Math" panose="02040503050406030204" pitchFamily="18" charset="0"/>
                      </a:rPr>
                      <m:t>𝐀𝐱</m:t>
                    </m:r>
                    <m:r>
                      <a:rPr lang="en-AU" b="1" i="1" smtClean="0">
                        <a:latin typeface="Cambria Math" panose="02040503050406030204" pitchFamily="18" charset="0"/>
                      </a:rPr>
                      <m:t>+</m:t>
                    </m:r>
                    <m:r>
                      <a:rPr lang="en-AU" b="1" i="1" smtClean="0">
                        <a:latin typeface="Cambria Math" panose="02040503050406030204" pitchFamily="18" charset="0"/>
                      </a:rPr>
                      <m:t>𝝐</m:t>
                    </m:r>
                  </m:oMath>
                </a14:m>
                <a:r>
                  <a:rPr lang="en-US" b="1" i="1" dirty="0"/>
                  <a:t>  </a:t>
                </a:r>
                <a:r>
                  <a:rPr lang="en-US" dirty="0"/>
                  <a:t>where  </a:t>
                </a:r>
                <a14:m>
                  <m:oMath xmlns:m="http://schemas.openxmlformats.org/officeDocument/2006/math">
                    <m:r>
                      <a:rPr lang="en-AU" b="1" i="0" smtClean="0">
                        <a:latin typeface="Cambria Math" panose="02040503050406030204" pitchFamily="18" charset="0"/>
                      </a:rPr>
                      <m:t>𝐀</m:t>
                    </m:r>
                    <m:r>
                      <a:rPr lang="en-AU" b="1" i="0" smtClean="0">
                        <a:latin typeface="Cambria Math" panose="02040503050406030204" pitchFamily="18" charset="0"/>
                      </a:rPr>
                      <m:t>=</m:t>
                    </m:r>
                    <m:r>
                      <a:rPr lang="en-AU" b="1" i="0" smtClean="0">
                        <a:latin typeface="Cambria Math" panose="02040503050406030204" pitchFamily="18" charset="0"/>
                      </a:rPr>
                      <m:t>𝐌𝐅</m:t>
                    </m:r>
                  </m:oMath>
                </a14:m>
                <a:endParaRPr lang="en-US" dirty="0"/>
              </a:p>
              <a:p>
                <a:r>
                  <a:rPr lang="en-AU" dirty="0"/>
                  <a:t>Formulate as an optimization problem</a:t>
                </a:r>
              </a:p>
              <a:p>
                <a:pPr marL="0" indent="0">
                  <a:buNone/>
                </a:pPr>
                <a:r>
                  <a:rPr lang="en-AU" dirty="0"/>
                  <a:t>				</a:t>
                </a:r>
                <a14:m>
                  <m:oMath xmlns:m="http://schemas.openxmlformats.org/officeDocument/2006/math">
                    <m:acc>
                      <m:accPr>
                        <m:chr m:val="̂"/>
                        <m:ctrlPr>
                          <a:rPr lang="en-AU" b="0" i="1" smtClean="0">
                            <a:latin typeface="Cambria Math" panose="02040503050406030204" pitchFamily="18" charset="0"/>
                          </a:rPr>
                        </m:ctrlPr>
                      </m:accPr>
                      <m:e>
                        <m:r>
                          <a:rPr lang="en-AU" b="1" i="0">
                            <a:latin typeface="Cambria Math" panose="02040503050406030204" pitchFamily="18" charset="0"/>
                          </a:rPr>
                          <m:t>𝐱</m:t>
                        </m:r>
                      </m:e>
                    </m:acc>
                    <m:r>
                      <a:rPr lang="en-AU" b="0" i="1" smtClean="0">
                        <a:latin typeface="Cambria Math" panose="02040503050406030204" pitchFamily="18" charset="0"/>
                      </a:rPr>
                      <m:t>=</m:t>
                    </m:r>
                    <m:func>
                      <m:funcPr>
                        <m:ctrlPr>
                          <a:rPr lang="en-AU" b="0" i="1" smtClean="0">
                            <a:latin typeface="Cambria Math" panose="02040503050406030204" pitchFamily="18" charset="0"/>
                          </a:rPr>
                        </m:ctrlPr>
                      </m:funcPr>
                      <m:fName>
                        <m:limLow>
                          <m:limLowPr>
                            <m:ctrlPr>
                              <a:rPr lang="en-AU" b="0" i="1" smtClean="0">
                                <a:latin typeface="Cambria Math" panose="02040503050406030204" pitchFamily="18" charset="0"/>
                              </a:rPr>
                            </m:ctrlPr>
                          </m:limLowPr>
                          <m:e>
                            <m:r>
                              <m:rPr>
                                <m:sty m:val="p"/>
                              </m:rPr>
                              <a:rPr lang="en-AU" b="0" i="0" smtClean="0">
                                <a:latin typeface="Cambria Math" panose="02040503050406030204" pitchFamily="18" charset="0"/>
                              </a:rPr>
                              <m:t>argmin</m:t>
                            </m:r>
                          </m:e>
                          <m:lim>
                            <m:r>
                              <a:rPr lang="en-AU" b="1" i="0" smtClean="0">
                                <a:latin typeface="Cambria Math" panose="02040503050406030204" pitchFamily="18" charset="0"/>
                              </a:rPr>
                              <m:t>𝐱</m:t>
                            </m:r>
                          </m:lim>
                        </m:limLow>
                      </m:fName>
                      <m:e>
                        <m:f>
                          <m:fPr>
                            <m:ctrlPr>
                              <a:rPr lang="en-AU" i="1" smtClean="0">
                                <a:solidFill>
                                  <a:srgbClr val="C00000"/>
                                </a:solidFill>
                                <a:latin typeface="Cambria Math" panose="02040503050406030204" pitchFamily="18" charset="0"/>
                              </a:rPr>
                            </m:ctrlPr>
                          </m:fPr>
                          <m:num>
                            <m:r>
                              <a:rPr lang="en-AU" i="1">
                                <a:solidFill>
                                  <a:srgbClr val="C00000"/>
                                </a:solidFill>
                                <a:latin typeface="Cambria Math" panose="02040503050406030204" pitchFamily="18" charset="0"/>
                              </a:rPr>
                              <m:t>1</m:t>
                            </m:r>
                          </m:num>
                          <m:den>
                            <m:r>
                              <a:rPr lang="en-AU" i="1">
                                <a:solidFill>
                                  <a:srgbClr val="C00000"/>
                                </a:solidFill>
                                <a:latin typeface="Cambria Math" panose="02040503050406030204" pitchFamily="18" charset="0"/>
                              </a:rPr>
                              <m:t>2</m:t>
                            </m:r>
                            <m:sSubSup>
                              <m:sSubSupPr>
                                <m:ctrlPr>
                                  <a:rPr lang="en-AU" i="1">
                                    <a:solidFill>
                                      <a:srgbClr val="C00000"/>
                                    </a:solidFill>
                                    <a:latin typeface="Cambria Math" panose="02040503050406030204" pitchFamily="18" charset="0"/>
                                  </a:rPr>
                                </m:ctrlPr>
                              </m:sSubSupPr>
                              <m:e>
                                <m:r>
                                  <a:rPr lang="en-AU" i="1">
                                    <a:solidFill>
                                      <a:srgbClr val="C00000"/>
                                    </a:solidFill>
                                    <a:latin typeface="Cambria Math" panose="02040503050406030204" pitchFamily="18" charset="0"/>
                                  </a:rPr>
                                  <m:t>𝜎</m:t>
                                </m:r>
                              </m:e>
                              <m:sub>
                                <m:r>
                                  <a:rPr lang="en-AU" i="1">
                                    <a:solidFill>
                                      <a:srgbClr val="C00000"/>
                                    </a:solidFill>
                                    <a:latin typeface="Cambria Math" panose="02040503050406030204" pitchFamily="18" charset="0"/>
                                  </a:rPr>
                                  <m:t>𝑛</m:t>
                                </m:r>
                              </m:sub>
                              <m:sup>
                                <m:r>
                                  <a:rPr lang="en-AU" i="1">
                                    <a:solidFill>
                                      <a:srgbClr val="C00000"/>
                                    </a:solidFill>
                                    <a:latin typeface="Cambria Math" panose="02040503050406030204" pitchFamily="18" charset="0"/>
                                  </a:rPr>
                                  <m:t>2</m:t>
                                </m:r>
                              </m:sup>
                            </m:sSubSup>
                          </m:den>
                        </m:f>
                        <m:sSup>
                          <m:sSupPr>
                            <m:ctrlPr>
                              <a:rPr lang="en-AU" i="1">
                                <a:solidFill>
                                  <a:srgbClr val="C00000"/>
                                </a:solidFill>
                                <a:latin typeface="Cambria Math" panose="02040503050406030204" pitchFamily="18" charset="0"/>
                              </a:rPr>
                            </m:ctrlPr>
                          </m:sSupPr>
                          <m:e>
                            <m:d>
                              <m:dPr>
                                <m:begChr m:val="‖"/>
                                <m:endChr m:val="‖"/>
                                <m:ctrlPr>
                                  <a:rPr lang="en-AU" i="1">
                                    <a:solidFill>
                                      <a:srgbClr val="C00000"/>
                                    </a:solidFill>
                                    <a:latin typeface="Cambria Math" panose="02040503050406030204" pitchFamily="18" charset="0"/>
                                  </a:rPr>
                                </m:ctrlPr>
                              </m:dPr>
                              <m:e>
                                <m:r>
                                  <a:rPr lang="en-AU" b="1" i="0">
                                    <a:solidFill>
                                      <a:srgbClr val="C00000"/>
                                    </a:solidFill>
                                    <a:latin typeface="Cambria Math" panose="02040503050406030204" pitchFamily="18" charset="0"/>
                                  </a:rPr>
                                  <m:t>𝐲</m:t>
                                </m:r>
                                <m:r>
                                  <a:rPr lang="en-AU" b="1" i="0">
                                    <a:solidFill>
                                      <a:srgbClr val="C00000"/>
                                    </a:solidFill>
                                    <a:latin typeface="Cambria Math" panose="02040503050406030204" pitchFamily="18" charset="0"/>
                                  </a:rPr>
                                  <m:t>−</m:t>
                                </m:r>
                                <m:r>
                                  <a:rPr lang="en-AU" b="1" i="0">
                                    <a:solidFill>
                                      <a:srgbClr val="C00000"/>
                                    </a:solidFill>
                                    <a:latin typeface="Cambria Math" panose="02040503050406030204" pitchFamily="18" charset="0"/>
                                  </a:rPr>
                                  <m:t>𝐀𝐱</m:t>
                                </m:r>
                              </m:e>
                            </m:d>
                          </m:e>
                          <m:sup>
                            <m:r>
                              <a:rPr lang="en-AU" i="1">
                                <a:solidFill>
                                  <a:srgbClr val="C00000"/>
                                </a:solidFill>
                                <a:latin typeface="Cambria Math" panose="02040503050406030204" pitchFamily="18" charset="0"/>
                              </a:rPr>
                              <m:t>2</m:t>
                            </m:r>
                          </m:sup>
                        </m:sSup>
                        <m:r>
                          <a:rPr lang="en-AU" i="1">
                            <a:latin typeface="Cambria Math" panose="02040503050406030204" pitchFamily="18" charset="0"/>
                          </a:rPr>
                          <m:t>+</m:t>
                        </m:r>
                        <m:r>
                          <a:rPr lang="en-AU" i="1">
                            <a:latin typeface="Cambria Math" panose="02040503050406030204" pitchFamily="18" charset="0"/>
                          </a:rPr>
                          <m:t>𝜆</m:t>
                        </m:r>
                        <m:r>
                          <a:rPr lang="en-AU" i="1" smtClean="0">
                            <a:solidFill>
                              <a:srgbClr val="00B050"/>
                            </a:solidFill>
                            <a:latin typeface="Cambria Math" panose="02040503050406030204" pitchFamily="18" charset="0"/>
                            <a:ea typeface="Cambria Math" panose="02040503050406030204" pitchFamily="18" charset="0"/>
                          </a:rPr>
                          <m:t>𝒫</m:t>
                        </m:r>
                        <m:r>
                          <a:rPr lang="en-AU" i="1">
                            <a:solidFill>
                              <a:srgbClr val="00B050"/>
                            </a:solidFill>
                            <a:latin typeface="Cambria Math" panose="02040503050406030204" pitchFamily="18" charset="0"/>
                          </a:rPr>
                          <m:t>(</m:t>
                        </m:r>
                        <m:r>
                          <a:rPr lang="en-AU" b="1" i="0">
                            <a:solidFill>
                              <a:srgbClr val="00B050"/>
                            </a:solidFill>
                            <a:latin typeface="Cambria Math" panose="02040503050406030204" pitchFamily="18" charset="0"/>
                          </a:rPr>
                          <m:t>𝐱</m:t>
                        </m:r>
                        <m:r>
                          <a:rPr lang="en-AU" i="1">
                            <a:solidFill>
                              <a:srgbClr val="00B050"/>
                            </a:solidFill>
                            <a:latin typeface="Cambria Math" panose="02040503050406030204" pitchFamily="18" charset="0"/>
                          </a:rPr>
                          <m:t>)</m:t>
                        </m:r>
                      </m:e>
                    </m:func>
                  </m:oMath>
                </a14:m>
                <a:endParaRPr lang="en-AU" dirty="0"/>
              </a:p>
              <a:p>
                <a:r>
                  <a:rPr lang="en-US" dirty="0"/>
                  <a:t>Ensure consistency using projection methods</a:t>
                </a:r>
              </a:p>
              <a:p>
                <a:pPr marL="0" indent="0">
                  <a:buNone/>
                </a:pPr>
                <a:r>
                  <a:rPr lang="en-US" dirty="0"/>
                  <a:t>				</a:t>
                </a:r>
                <a14:m>
                  <m:oMath xmlns:m="http://schemas.openxmlformats.org/officeDocument/2006/math">
                    <m:sSub>
                      <m:sSubPr>
                        <m:ctrlPr>
                          <a:rPr lang="en-AU" b="1" i="1" smtClean="0">
                            <a:latin typeface="Cambria Math" panose="02040503050406030204" pitchFamily="18" charset="0"/>
                          </a:rPr>
                        </m:ctrlPr>
                      </m:sSubPr>
                      <m:e>
                        <m:r>
                          <a:rPr lang="en-AU" b="1" i="0" smtClean="0">
                            <a:latin typeface="Cambria Math" panose="02040503050406030204" pitchFamily="18" charset="0"/>
                          </a:rPr>
                          <m:t>𝐏</m:t>
                        </m:r>
                      </m:e>
                      <m:sub>
                        <m:r>
                          <a:rPr lang="en-AU" b="1" i="0" smtClean="0">
                            <a:latin typeface="Cambria Math" panose="02040503050406030204" pitchFamily="18" charset="0"/>
                          </a:rPr>
                          <m:t>𝐲</m:t>
                        </m:r>
                      </m:sub>
                    </m:sSub>
                    <m:d>
                      <m:dPr>
                        <m:ctrlPr>
                          <a:rPr lang="en-AU" b="1" i="1" smtClean="0">
                            <a:latin typeface="Cambria Math" panose="02040503050406030204" pitchFamily="18" charset="0"/>
                          </a:rPr>
                        </m:ctrlPr>
                      </m:dPr>
                      <m:e>
                        <m:r>
                          <a:rPr lang="en-AU" b="1" i="0" smtClean="0">
                            <a:latin typeface="Cambria Math" panose="02040503050406030204" pitchFamily="18" charset="0"/>
                          </a:rPr>
                          <m:t>𝐱</m:t>
                        </m:r>
                      </m:e>
                    </m:d>
                    <m:r>
                      <a:rPr lang="en-AU" b="1" i="0" smtClean="0">
                        <a:latin typeface="Cambria Math" panose="02040503050406030204" pitchFamily="18" charset="0"/>
                      </a:rPr>
                      <m:t>=</m:t>
                    </m:r>
                    <m:sSup>
                      <m:sSupPr>
                        <m:ctrlPr>
                          <a:rPr lang="en-AU" b="1" i="1" smtClean="0">
                            <a:latin typeface="Cambria Math" panose="02040503050406030204" pitchFamily="18" charset="0"/>
                          </a:rPr>
                        </m:ctrlPr>
                      </m:sSupPr>
                      <m:e>
                        <m:r>
                          <a:rPr lang="en-AU" b="1" i="0" smtClean="0">
                            <a:latin typeface="Cambria Math" panose="02040503050406030204" pitchFamily="18" charset="0"/>
                          </a:rPr>
                          <m:t>𝐅</m:t>
                        </m:r>
                      </m:e>
                      <m:sup>
                        <m:r>
                          <a:rPr lang="en-AU" b="1" i="0" smtClean="0">
                            <a:latin typeface="Cambria Math" panose="02040503050406030204" pitchFamily="18" charset="0"/>
                          </a:rPr>
                          <m:t>−</m:t>
                        </m:r>
                        <m:r>
                          <a:rPr lang="en-AU" b="1" i="0" smtClean="0">
                            <a:latin typeface="Cambria Math" panose="02040503050406030204" pitchFamily="18" charset="0"/>
                          </a:rPr>
                          <m:t>𝟏</m:t>
                        </m:r>
                      </m:sup>
                    </m:sSup>
                    <m:r>
                      <a:rPr lang="en-AU" b="1" i="0" smtClean="0">
                        <a:latin typeface="Cambria Math" panose="02040503050406030204" pitchFamily="18" charset="0"/>
                      </a:rPr>
                      <m:t>(</m:t>
                    </m:r>
                    <m:r>
                      <a:rPr lang="en-AU" b="1" i="0" smtClean="0">
                        <a:latin typeface="Cambria Math" panose="02040503050406030204" pitchFamily="18" charset="0"/>
                      </a:rPr>
                      <m:t>𝐌𝐲</m:t>
                    </m:r>
                    <m:r>
                      <a:rPr lang="en-AU" b="1" i="0" smtClean="0">
                        <a:latin typeface="Cambria Math" panose="02040503050406030204" pitchFamily="18" charset="0"/>
                      </a:rPr>
                      <m:t>+</m:t>
                    </m:r>
                    <m:d>
                      <m:dPr>
                        <m:ctrlPr>
                          <a:rPr lang="en-AU" b="1" i="1" smtClean="0">
                            <a:latin typeface="Cambria Math" panose="02040503050406030204" pitchFamily="18" charset="0"/>
                          </a:rPr>
                        </m:ctrlPr>
                      </m:dPr>
                      <m:e>
                        <m:r>
                          <a:rPr lang="en-AU" b="1" i="0" smtClean="0">
                            <a:latin typeface="Cambria Math" panose="02040503050406030204" pitchFamily="18" charset="0"/>
                          </a:rPr>
                          <m:t>𝐈</m:t>
                        </m:r>
                        <m:r>
                          <a:rPr lang="en-AU" b="1" i="0" smtClean="0">
                            <a:latin typeface="Cambria Math" panose="02040503050406030204" pitchFamily="18" charset="0"/>
                          </a:rPr>
                          <m:t>−</m:t>
                        </m:r>
                        <m:r>
                          <a:rPr lang="en-AU" b="1" i="0" smtClean="0">
                            <a:latin typeface="Cambria Math" panose="02040503050406030204" pitchFamily="18" charset="0"/>
                          </a:rPr>
                          <m:t>𝐌</m:t>
                        </m:r>
                      </m:e>
                    </m:d>
                    <m:r>
                      <a:rPr lang="en-AU" b="1" i="0" smtClean="0">
                        <a:latin typeface="Cambria Math" panose="02040503050406030204" pitchFamily="18" charset="0"/>
                      </a:rPr>
                      <m:t>𝐅𝐱</m:t>
                    </m:r>
                    <m:r>
                      <a:rPr lang="en-AU" b="1" i="0" smtClean="0">
                        <a:latin typeface="Cambria Math" panose="02040503050406030204" pitchFamily="18" charset="0"/>
                      </a:rPr>
                      <m:t>)</m:t>
                    </m:r>
                  </m:oMath>
                </a14:m>
                <a:endParaRPr lang="en-US" dirty="0"/>
              </a:p>
              <a:p>
                <a:r>
                  <a:rPr lang="en-US" dirty="0"/>
                  <a:t>Use Diffusion model as prior</a:t>
                </a:r>
                <a:endParaRPr lang="en-US" b="1" dirty="0"/>
              </a:p>
            </p:txBody>
          </p:sp>
        </mc:Choice>
        <mc:Fallback xmlns="">
          <p:sp>
            <p:nvSpPr>
              <p:cNvPr id="9" name="Text Placeholder 8">
                <a:extLst>
                  <a:ext uri="{FF2B5EF4-FFF2-40B4-BE49-F238E27FC236}">
                    <a16:creationId xmlns:a16="http://schemas.microsoft.com/office/drawing/2014/main" id="{A596C14F-B2A0-5017-A63F-2AA9DF467886}"/>
                  </a:ext>
                </a:extLst>
              </p:cNvPr>
              <p:cNvSpPr>
                <a:spLocks noGrp="1" noRot="1" noChangeAspect="1" noMove="1" noResize="1" noEditPoints="1" noAdjustHandles="1" noChangeArrowheads="1" noChangeShapeType="1" noTextEdit="1"/>
              </p:cNvSpPr>
              <p:nvPr>
                <p:ph type="body" sz="quarter" idx="13"/>
              </p:nvPr>
            </p:nvSpPr>
            <p:spPr>
              <a:blipFill>
                <a:blip r:embed="rId3"/>
                <a:stretch>
                  <a:fillRect l="-439" t="-1230"/>
                </a:stretch>
              </a:blipFill>
            </p:spPr>
            <p:txBody>
              <a:bodyPr/>
              <a:lstStyle/>
              <a:p>
                <a:r>
                  <a:rPr lang="en-US">
                    <a:noFill/>
                  </a:rPr>
                  <a:t> </a:t>
                </a:r>
              </a:p>
            </p:txBody>
          </p:sp>
        </mc:Fallback>
      </mc:AlternateContent>
    </p:spTree>
    <p:extLst>
      <p:ext uri="{BB962C8B-B14F-4D97-AF65-F5344CB8AC3E}">
        <p14:creationId xmlns:p14="http://schemas.microsoft.com/office/powerpoint/2010/main" val="1627040970"/>
      </p:ext>
    </p:extLst>
  </p:cSld>
  <p:clrMapOvr>
    <a:masterClrMapping/>
  </p:clrMapOvr>
  <mc:AlternateContent xmlns:mc="http://schemas.openxmlformats.org/markup-compatibility/2006" xmlns:p14="http://schemas.microsoft.com/office/powerpoint/2010/main">
    <mc:Choice Requires="p14">
      <p:transition spd="slow" p14:dur="2000" advTm="2107"/>
    </mc:Choice>
    <mc:Fallback xmlns="">
      <p:transition spd="slow" advTm="210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hidden="1">
            <a:extLst>
              <a:ext uri="{FF2B5EF4-FFF2-40B4-BE49-F238E27FC236}">
                <a16:creationId xmlns:a16="http://schemas.microsoft.com/office/drawing/2014/main" id="{78D7232F-35E4-B9AD-AC6E-9EB30909D1C9}"/>
              </a:ext>
            </a:extLst>
          </p:cNvPr>
          <p:cNvGrpSpPr/>
          <p:nvPr/>
        </p:nvGrpSpPr>
        <p:grpSpPr>
          <a:xfrm>
            <a:off x="643922" y="2433846"/>
            <a:ext cx="7265059" cy="2368400"/>
            <a:chOff x="643922" y="2433846"/>
            <a:chExt cx="7265059" cy="2368400"/>
          </a:xfrm>
        </p:grpSpPr>
        <p:pic>
          <p:nvPicPr>
            <p:cNvPr id="15" name="M_0">
              <a:extLst>
                <a:ext uri="{FF2B5EF4-FFF2-40B4-BE49-F238E27FC236}">
                  <a16:creationId xmlns:a16="http://schemas.microsoft.com/office/drawing/2014/main" id="{80B2632B-22C7-4630-6AAB-EAFD1447B11D}"/>
                </a:ext>
              </a:extLst>
            </p:cNvPr>
            <p:cNvPicPr>
              <a:picLocks noChangeAspect="1"/>
            </p:cNvPicPr>
            <p:nvPr/>
          </p:nvPicPr>
          <p:blipFill>
            <a:blip r:embed="rId4"/>
            <a:stretch>
              <a:fillRect/>
            </a:stretch>
          </p:blipFill>
          <p:spPr>
            <a:xfrm>
              <a:off x="7103644" y="2521155"/>
              <a:ext cx="805337" cy="2106458"/>
            </a:xfrm>
            <a:prstGeom prst="rect">
              <a:avLst/>
            </a:prstGeom>
          </p:spPr>
        </p:pic>
        <p:sp>
          <p:nvSpPr>
            <p:cNvPr id="17" name="arr1">
              <a:extLst>
                <a:ext uri="{FF2B5EF4-FFF2-40B4-BE49-F238E27FC236}">
                  <a16:creationId xmlns:a16="http://schemas.microsoft.com/office/drawing/2014/main" id="{A31557BD-9958-1CA2-53B1-8CEDCDCB21E0}"/>
                </a:ext>
              </a:extLst>
            </p:cNvPr>
            <p:cNvSpPr/>
            <p:nvPr/>
          </p:nvSpPr>
          <p:spPr>
            <a:xfrm>
              <a:off x="6373232" y="3388333"/>
              <a:ext cx="435444" cy="35024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arr2">
              <a:extLst>
                <a:ext uri="{FF2B5EF4-FFF2-40B4-BE49-F238E27FC236}">
                  <a16:creationId xmlns:a16="http://schemas.microsoft.com/office/drawing/2014/main" id="{82121324-CB27-8FB1-88CB-44D25559B9F7}"/>
                </a:ext>
              </a:extLst>
            </p:cNvPr>
            <p:cNvGrpSpPr/>
            <p:nvPr/>
          </p:nvGrpSpPr>
          <p:grpSpPr>
            <a:xfrm>
              <a:off x="3248141" y="3380897"/>
              <a:ext cx="1520528" cy="356531"/>
              <a:chOff x="4950634" y="3368782"/>
              <a:chExt cx="1707883" cy="400462"/>
            </a:xfrm>
          </p:grpSpPr>
          <p:sp>
            <p:nvSpPr>
              <p:cNvPr id="22" name="Right Arrow 21">
                <a:extLst>
                  <a:ext uri="{FF2B5EF4-FFF2-40B4-BE49-F238E27FC236}">
                    <a16:creationId xmlns:a16="http://schemas.microsoft.com/office/drawing/2014/main" id="{FCF15EE4-B610-848C-4272-8CCA44896714}"/>
                  </a:ext>
                </a:extLst>
              </p:cNvPr>
              <p:cNvSpPr/>
              <p:nvPr/>
            </p:nvSpPr>
            <p:spPr>
              <a:xfrm>
                <a:off x="4950634" y="3368782"/>
                <a:ext cx="489098" cy="393405"/>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E32620A-02EB-8419-4922-934A9EDBF0BD}"/>
                  </a:ext>
                </a:extLst>
              </p:cNvPr>
              <p:cNvSpPr/>
              <p:nvPr/>
            </p:nvSpPr>
            <p:spPr>
              <a:xfrm>
                <a:off x="5563026" y="3508747"/>
                <a:ext cx="127591" cy="1275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809CFAB-A324-BCA1-CF16-0B0061FEE003}"/>
                  </a:ext>
                </a:extLst>
              </p:cNvPr>
              <p:cNvSpPr/>
              <p:nvPr/>
            </p:nvSpPr>
            <p:spPr>
              <a:xfrm>
                <a:off x="5747324" y="3508747"/>
                <a:ext cx="127591" cy="1275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3D5E88C-455B-B49E-BC0F-DBD06AD0C9D5}"/>
                  </a:ext>
                </a:extLst>
              </p:cNvPr>
              <p:cNvSpPr/>
              <p:nvPr/>
            </p:nvSpPr>
            <p:spPr>
              <a:xfrm>
                <a:off x="5931621" y="3508747"/>
                <a:ext cx="127591" cy="12759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F41E01CF-9ED5-B2BC-EBC2-DB30EA8D9451}"/>
                  </a:ext>
                </a:extLst>
              </p:cNvPr>
              <p:cNvSpPr/>
              <p:nvPr/>
            </p:nvSpPr>
            <p:spPr>
              <a:xfrm>
                <a:off x="6169419" y="3375839"/>
                <a:ext cx="489098" cy="393405"/>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a:extLst>
                <a:ext uri="{FF2B5EF4-FFF2-40B4-BE49-F238E27FC236}">
                  <a16:creationId xmlns:a16="http://schemas.microsoft.com/office/drawing/2014/main" id="{5C98DC17-99DF-5F53-C501-502374BF210F}"/>
                </a:ext>
              </a:extLst>
            </p:cNvPr>
            <p:cNvPicPr>
              <a:picLocks noChangeAspect="1"/>
            </p:cNvPicPr>
            <p:nvPr/>
          </p:nvPicPr>
          <p:blipFill>
            <a:blip r:embed="rId5"/>
            <a:stretch>
              <a:fillRect/>
            </a:stretch>
          </p:blipFill>
          <p:spPr>
            <a:xfrm>
              <a:off x="4993932" y="2460041"/>
              <a:ext cx="1355800" cy="2342205"/>
            </a:xfrm>
            <a:prstGeom prst="rect">
              <a:avLst/>
            </a:prstGeom>
          </p:spPr>
        </p:pic>
        <p:pic>
          <p:nvPicPr>
            <p:cNvPr id="31" name="Graphic 30">
              <a:extLst>
                <a:ext uri="{FF2B5EF4-FFF2-40B4-BE49-F238E27FC236}">
                  <a16:creationId xmlns:a16="http://schemas.microsoft.com/office/drawing/2014/main" id="{870BACF9-47A7-3916-8A8E-9EFB4C0698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3922" y="2433846"/>
              <a:ext cx="2349785" cy="2342205"/>
            </a:xfrm>
            <a:prstGeom prst="rect">
              <a:avLst/>
            </a:prstGeom>
          </p:spPr>
        </p:pic>
      </p:grpSp>
      <p:sp>
        <p:nvSpPr>
          <p:cNvPr id="2" name="Text Placeholder 1">
            <a:extLst>
              <a:ext uri="{FF2B5EF4-FFF2-40B4-BE49-F238E27FC236}">
                <a16:creationId xmlns:a16="http://schemas.microsoft.com/office/drawing/2014/main" id="{DDB86FDC-B016-6C34-6766-31AAB9BD97CF}"/>
              </a:ext>
            </a:extLst>
          </p:cNvPr>
          <p:cNvSpPr>
            <a:spLocks noGrp="1"/>
          </p:cNvSpPr>
          <p:nvPr>
            <p:ph type="body" sz="quarter" idx="13"/>
          </p:nvPr>
        </p:nvSpPr>
        <p:spPr/>
        <p:txBody>
          <a:bodyPr/>
          <a:lstStyle/>
          <a:p>
            <a:pPr>
              <a:spcBef>
                <a:spcPts val="1200"/>
              </a:spcBef>
              <a:spcAft>
                <a:spcPts val="600"/>
              </a:spcAft>
            </a:pPr>
            <a:r>
              <a:rPr lang="en-US" dirty="0"/>
              <a:t>Diffusion process </a:t>
            </a:r>
          </a:p>
          <a:p>
            <a:pPr marL="342900" lvl="1" indent="0">
              <a:buNone/>
            </a:pPr>
            <a:endParaRPr lang="en-US" dirty="0"/>
          </a:p>
          <a:p>
            <a:pPr lvl="1"/>
            <a:endParaRPr lang="en-US" dirty="0"/>
          </a:p>
          <a:p>
            <a:pPr lvl="1"/>
            <a:endParaRPr lang="en-US" dirty="0"/>
          </a:p>
          <a:p>
            <a:pPr marL="342900" lvl="1" indent="0">
              <a:buNone/>
            </a:pPr>
            <a:endParaRPr lang="en-US" dirty="0"/>
          </a:p>
          <a:p>
            <a:pPr lvl="1"/>
            <a:endParaRPr lang="en-US" dirty="0"/>
          </a:p>
          <a:p>
            <a:endParaRPr lang="en-US" dirty="0"/>
          </a:p>
          <a:p>
            <a:pPr marL="342900" lvl="1" indent="0">
              <a:buNone/>
            </a:pPr>
            <a:endParaRPr lang="en-US" dirty="0"/>
          </a:p>
          <a:p>
            <a:pPr marL="342900" lvl="1" indent="0">
              <a:buNone/>
            </a:pPr>
            <a:endParaRPr lang="en-US" dirty="0"/>
          </a:p>
          <a:p>
            <a:pPr lvl="1"/>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46AAC110-1B19-1EF0-BEEF-42DF3038A7CF}"/>
              </a:ext>
            </a:extLst>
          </p:cNvPr>
          <p:cNvSpPr>
            <a:spLocks noGrp="1"/>
          </p:cNvSpPr>
          <p:nvPr>
            <p:ph type="sldNum" sz="quarter" idx="14"/>
          </p:nvPr>
        </p:nvSpPr>
        <p:spPr/>
        <p:txBody>
          <a:bodyPr/>
          <a:lstStyle/>
          <a:p>
            <a:fld id="{3DD97BEB-BAEF-0344-9D5C-EC73E478698A}" type="slidenum">
              <a:rPr lang="en-US" smtClean="0"/>
              <a:pPr/>
              <a:t>9</a:t>
            </a:fld>
            <a:endParaRPr lang="en-US"/>
          </a:p>
        </p:txBody>
      </p:sp>
      <p:sp>
        <p:nvSpPr>
          <p:cNvPr id="4" name="Title 3">
            <a:extLst>
              <a:ext uri="{FF2B5EF4-FFF2-40B4-BE49-F238E27FC236}">
                <a16:creationId xmlns:a16="http://schemas.microsoft.com/office/drawing/2014/main" id="{DC55D1A3-3224-1367-6A1A-59A739AA4BA0}"/>
              </a:ext>
            </a:extLst>
          </p:cNvPr>
          <p:cNvSpPr>
            <a:spLocks noGrp="1"/>
          </p:cNvSpPr>
          <p:nvPr>
            <p:ph type="title"/>
          </p:nvPr>
        </p:nvSpPr>
        <p:spPr/>
        <p:txBody>
          <a:bodyPr/>
          <a:lstStyle/>
          <a:p>
            <a:r>
              <a:rPr lang="en-US" dirty="0"/>
              <a:t>Background</a:t>
            </a:r>
          </a:p>
        </p:txBody>
      </p:sp>
      <p:sp>
        <p:nvSpPr>
          <p:cNvPr id="5" name="Text Placeholder 4">
            <a:extLst>
              <a:ext uri="{FF2B5EF4-FFF2-40B4-BE49-F238E27FC236}">
                <a16:creationId xmlns:a16="http://schemas.microsoft.com/office/drawing/2014/main" id="{209E2123-6E97-1F28-8699-437002098C86}"/>
              </a:ext>
            </a:extLst>
          </p:cNvPr>
          <p:cNvSpPr>
            <a:spLocks noGrp="1"/>
          </p:cNvSpPr>
          <p:nvPr>
            <p:ph type="body" sz="quarter" idx="15"/>
          </p:nvPr>
        </p:nvSpPr>
        <p:spPr/>
        <p:txBody>
          <a:bodyPr/>
          <a:lstStyle/>
          <a:p>
            <a:r>
              <a:rPr lang="en-US" dirty="0"/>
              <a:t>Diffusion Models</a:t>
            </a:r>
          </a:p>
        </p:txBody>
      </p:sp>
      <p:sp>
        <p:nvSpPr>
          <p:cNvPr id="6" name="TextBox 5">
            <a:extLst>
              <a:ext uri="{FF2B5EF4-FFF2-40B4-BE49-F238E27FC236}">
                <a16:creationId xmlns:a16="http://schemas.microsoft.com/office/drawing/2014/main" id="{1271866F-2827-88CE-63F7-ABF6E35C6857}"/>
              </a:ext>
            </a:extLst>
          </p:cNvPr>
          <p:cNvSpPr txBox="1"/>
          <p:nvPr/>
        </p:nvSpPr>
        <p:spPr>
          <a:xfrm>
            <a:off x="4214954" y="5104970"/>
            <a:ext cx="0" cy="0"/>
          </a:xfrm>
          <a:prstGeom prst="rect">
            <a:avLst/>
          </a:prstGeom>
        </p:spPr>
        <p:txBody>
          <a:bodyPr wrap="none" rtlCol="0">
            <a:normAutofit fontScale="25000" lnSpcReduction="20000"/>
          </a:bodyPr>
          <a:lstStyle/>
          <a:p>
            <a:pPr algn="l"/>
            <a:endParaRPr lang="en-US" dirty="0"/>
          </a:p>
        </p:txBody>
      </p:sp>
      <p:sp>
        <p:nvSpPr>
          <p:cNvPr id="7" name="TextBox 6">
            <a:extLst>
              <a:ext uri="{FF2B5EF4-FFF2-40B4-BE49-F238E27FC236}">
                <a16:creationId xmlns:a16="http://schemas.microsoft.com/office/drawing/2014/main" id="{CE9BE542-038A-6158-3AC1-24D7D98A347B}"/>
              </a:ext>
            </a:extLst>
          </p:cNvPr>
          <p:cNvSpPr txBox="1"/>
          <p:nvPr/>
        </p:nvSpPr>
        <p:spPr>
          <a:xfrm>
            <a:off x="4697554" y="5066870"/>
            <a:ext cx="0" cy="0"/>
          </a:xfrm>
          <a:prstGeom prst="rect">
            <a:avLst/>
          </a:prstGeom>
        </p:spPr>
        <p:txBody>
          <a:bodyPr wrap="none" rtlCol="0">
            <a:normAutofit fontScale="25000" lnSpcReduction="20000"/>
          </a:bodyPr>
          <a:lstStyle/>
          <a:p>
            <a:pPr algn="l"/>
            <a:endParaRPr lang="en-US" dirty="0"/>
          </a:p>
        </p:txBody>
      </p:sp>
      <p:pic>
        <p:nvPicPr>
          <p:cNvPr id="9" name="Picture 8" descr="A black and white symbol&#10;&#10;Description automatically generated with medium confidence">
            <a:extLst>
              <a:ext uri="{FF2B5EF4-FFF2-40B4-BE49-F238E27FC236}">
                <a16:creationId xmlns:a16="http://schemas.microsoft.com/office/drawing/2014/main" id="{6CC4D60C-895B-83BA-ED0E-BDEB53FAFDA0}"/>
              </a:ext>
            </a:extLst>
          </p:cNvPr>
          <p:cNvPicPr>
            <a:picLocks noChangeAspect="1"/>
          </p:cNvPicPr>
          <p:nvPr/>
        </p:nvPicPr>
        <p:blipFill>
          <a:blip r:embed="rId8"/>
          <a:stretch>
            <a:fillRect/>
          </a:stretch>
        </p:blipFill>
        <p:spPr>
          <a:xfrm>
            <a:off x="1174542" y="1605005"/>
            <a:ext cx="2679700" cy="368300"/>
          </a:xfrm>
          <a:prstGeom prst="rect">
            <a:avLst/>
          </a:prstGeom>
        </p:spPr>
      </p:pic>
      <p:pic>
        <p:nvPicPr>
          <p:cNvPr id="11" name="Picture 10">
            <a:extLst>
              <a:ext uri="{FF2B5EF4-FFF2-40B4-BE49-F238E27FC236}">
                <a16:creationId xmlns:a16="http://schemas.microsoft.com/office/drawing/2014/main" id="{7572D0D5-32DC-4C34-6C2C-F6406FB0EE5D}"/>
              </a:ext>
            </a:extLst>
          </p:cNvPr>
          <p:cNvPicPr>
            <a:picLocks noChangeAspect="1"/>
          </p:cNvPicPr>
          <p:nvPr/>
        </p:nvPicPr>
        <p:blipFill>
          <a:blip r:embed="rId9"/>
          <a:stretch>
            <a:fillRect/>
          </a:stretch>
        </p:blipFill>
        <p:spPr>
          <a:xfrm>
            <a:off x="4324953" y="1628028"/>
            <a:ext cx="1981200" cy="304800"/>
          </a:xfrm>
          <a:prstGeom prst="rect">
            <a:avLst/>
          </a:prstGeom>
        </p:spPr>
      </p:pic>
      <p:grpSp>
        <p:nvGrpSpPr>
          <p:cNvPr id="39" name="Group 38">
            <a:extLst>
              <a:ext uri="{FF2B5EF4-FFF2-40B4-BE49-F238E27FC236}">
                <a16:creationId xmlns:a16="http://schemas.microsoft.com/office/drawing/2014/main" id="{F37EA57D-6D22-3988-485D-A7FCFFDD93D0}"/>
              </a:ext>
            </a:extLst>
          </p:cNvPr>
          <p:cNvGrpSpPr/>
          <p:nvPr/>
        </p:nvGrpSpPr>
        <p:grpSpPr>
          <a:xfrm>
            <a:off x="-173533" y="1576559"/>
            <a:ext cx="8298324" cy="3976923"/>
            <a:chOff x="-173533" y="1736579"/>
            <a:chExt cx="8298324" cy="3976923"/>
          </a:xfrm>
        </p:grpSpPr>
        <p:pic>
          <p:nvPicPr>
            <p:cNvPr id="89" name="M_0">
              <a:extLst>
                <a:ext uri="{FF2B5EF4-FFF2-40B4-BE49-F238E27FC236}">
                  <a16:creationId xmlns:a16="http://schemas.microsoft.com/office/drawing/2014/main" id="{9B4FA7E2-62CB-7C59-0D2A-A314D53843F9}"/>
                </a:ext>
              </a:extLst>
            </p:cNvPr>
            <p:cNvPicPr>
              <a:picLocks noChangeAspect="1"/>
            </p:cNvPicPr>
            <p:nvPr/>
          </p:nvPicPr>
          <p:blipFill>
            <a:blip r:embed="rId4"/>
            <a:stretch>
              <a:fillRect/>
            </a:stretch>
          </p:blipFill>
          <p:spPr>
            <a:xfrm>
              <a:off x="7095962" y="2513275"/>
              <a:ext cx="805337" cy="210645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4B19942-9C9E-3B32-B69E-6CF4966C388D}"/>
                    </a:ext>
                  </a:extLst>
                </p:cNvPr>
                <p:cNvSpPr txBox="1"/>
                <p:nvPr/>
              </p:nvSpPr>
              <p:spPr>
                <a:xfrm>
                  <a:off x="7210391" y="4564730"/>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0</m:t>
                            </m:r>
                          </m:sub>
                        </m:sSub>
                      </m:oMath>
                    </m:oMathPara>
                  </a14:m>
                  <a:endParaRPr lang="en-US" dirty="0"/>
                </a:p>
              </p:txBody>
            </p:sp>
          </mc:Choice>
          <mc:Fallback xmlns="">
            <p:sp>
              <p:nvSpPr>
                <p:cNvPr id="13" name="TextBox 12">
                  <a:extLst>
                    <a:ext uri="{FF2B5EF4-FFF2-40B4-BE49-F238E27FC236}">
                      <a16:creationId xmlns:a16="http://schemas.microsoft.com/office/drawing/2014/main" id="{34B19942-9C9E-3B32-B69E-6CF4966C388D}"/>
                    </a:ext>
                  </a:extLst>
                </p:cNvPr>
                <p:cNvSpPr txBox="1">
                  <a:spLocks noRot="1" noChangeAspect="1" noMove="1" noResize="1" noEditPoints="1" noAdjustHandles="1" noChangeArrowheads="1" noChangeShapeType="1" noTextEdit="1"/>
                </p:cNvSpPr>
                <p:nvPr/>
              </p:nvSpPr>
              <p:spPr>
                <a:xfrm>
                  <a:off x="7210391" y="4564730"/>
                  <a:ext cx="914400" cy="914400"/>
                </a:xfrm>
                <a:prstGeom prst="rect">
                  <a:avLst/>
                </a:prstGeom>
                <a:blipFill>
                  <a:blip r:embed="rId10"/>
                  <a:stretch>
                    <a:fillRect/>
                  </a:stretch>
                </a:blipFill>
              </p:spPr>
              <p:txBody>
                <a:bodyPr/>
                <a:lstStyle/>
                <a:p>
                  <a:r>
                    <a:rPr lang="en-US">
                      <a:noFill/>
                    </a:rPr>
                    <a:t> </a:t>
                  </a:r>
                </a:p>
              </p:txBody>
            </p:sp>
          </mc:Fallback>
        </mc:AlternateContent>
        <p:pic>
          <p:nvPicPr>
            <p:cNvPr id="23" name="M_T">
              <a:extLst>
                <a:ext uri="{FF2B5EF4-FFF2-40B4-BE49-F238E27FC236}">
                  <a16:creationId xmlns:a16="http://schemas.microsoft.com/office/drawing/2014/main" id="{B4512EDE-71F5-4BF1-AF6D-E9DB225750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3533" y="1736579"/>
              <a:ext cx="3998537" cy="3976923"/>
            </a:xfrm>
            <a:prstGeom prst="rect">
              <a:avLst/>
            </a:prstGeom>
          </p:spPr>
        </p:pic>
        <p:pic>
          <p:nvPicPr>
            <p:cNvPr id="103" name="M_1">
              <a:extLst>
                <a:ext uri="{FF2B5EF4-FFF2-40B4-BE49-F238E27FC236}">
                  <a16:creationId xmlns:a16="http://schemas.microsoft.com/office/drawing/2014/main" id="{9D0C08AB-2392-9ECF-9BFC-DA6414644C9D}"/>
                </a:ext>
              </a:extLst>
            </p:cNvPr>
            <p:cNvPicPr>
              <a:picLocks noChangeAspect="1"/>
            </p:cNvPicPr>
            <p:nvPr/>
          </p:nvPicPr>
          <p:blipFill>
            <a:blip r:embed="rId13"/>
            <a:stretch>
              <a:fillRect/>
            </a:stretch>
          </p:blipFill>
          <p:spPr>
            <a:xfrm>
              <a:off x="4587589" y="1937368"/>
              <a:ext cx="2147231" cy="3402377"/>
            </a:xfrm>
            <a:prstGeom prst="rect">
              <a:avLst/>
            </a:prstGeom>
          </p:spPr>
        </p:pic>
        <p:grpSp>
          <p:nvGrpSpPr>
            <p:cNvPr id="34" name="Group 33">
              <a:extLst>
                <a:ext uri="{FF2B5EF4-FFF2-40B4-BE49-F238E27FC236}">
                  <a16:creationId xmlns:a16="http://schemas.microsoft.com/office/drawing/2014/main" id="{C251BA5F-BE2C-C4E4-3B62-0D24ADA08DA1}"/>
                </a:ext>
              </a:extLst>
            </p:cNvPr>
            <p:cNvGrpSpPr/>
            <p:nvPr/>
          </p:nvGrpSpPr>
          <p:grpSpPr>
            <a:xfrm>
              <a:off x="3239869" y="3374793"/>
              <a:ext cx="3524051" cy="356531"/>
              <a:chOff x="3239869" y="3374793"/>
              <a:chExt cx="3524051" cy="356531"/>
            </a:xfrm>
          </p:grpSpPr>
          <p:sp>
            <p:nvSpPr>
              <p:cNvPr id="12" name="arr1">
                <a:extLst>
                  <a:ext uri="{FF2B5EF4-FFF2-40B4-BE49-F238E27FC236}">
                    <a16:creationId xmlns:a16="http://schemas.microsoft.com/office/drawing/2014/main" id="{13C4CD23-04A9-9D42-3013-2B1FBA40506C}"/>
                  </a:ext>
                </a:extLst>
              </p:cNvPr>
              <p:cNvSpPr/>
              <p:nvPr/>
            </p:nvSpPr>
            <p:spPr>
              <a:xfrm rot="10800000">
                <a:off x="6328476" y="3374793"/>
                <a:ext cx="435444" cy="350248"/>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arr2">
                <a:extLst>
                  <a:ext uri="{FF2B5EF4-FFF2-40B4-BE49-F238E27FC236}">
                    <a16:creationId xmlns:a16="http://schemas.microsoft.com/office/drawing/2014/main" id="{10253B02-6E0B-A971-3DE7-FC6E63B89D99}"/>
                  </a:ext>
                </a:extLst>
              </p:cNvPr>
              <p:cNvGrpSpPr/>
              <p:nvPr/>
            </p:nvGrpSpPr>
            <p:grpSpPr>
              <a:xfrm>
                <a:off x="3239869" y="3374793"/>
                <a:ext cx="1520528" cy="356531"/>
                <a:chOff x="4950634" y="3368782"/>
                <a:chExt cx="1707883" cy="400462"/>
              </a:xfrm>
            </p:grpSpPr>
            <p:sp>
              <p:nvSpPr>
                <p:cNvPr id="14" name="Right Arrow 13">
                  <a:extLst>
                    <a:ext uri="{FF2B5EF4-FFF2-40B4-BE49-F238E27FC236}">
                      <a16:creationId xmlns:a16="http://schemas.microsoft.com/office/drawing/2014/main" id="{0F9721B5-B670-B6C5-75A3-80F21DE2C2AC}"/>
                    </a:ext>
                  </a:extLst>
                </p:cNvPr>
                <p:cNvSpPr/>
                <p:nvPr/>
              </p:nvSpPr>
              <p:spPr>
                <a:xfrm rot="10800000">
                  <a:off x="4950634" y="3368782"/>
                  <a:ext cx="489098" cy="393405"/>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489311-8143-F478-CCD5-AA6F7975D5F0}"/>
                    </a:ext>
                  </a:extLst>
                </p:cNvPr>
                <p:cNvSpPr/>
                <p:nvPr/>
              </p:nvSpPr>
              <p:spPr>
                <a:xfrm>
                  <a:off x="5563026" y="3508747"/>
                  <a:ext cx="127591" cy="12759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2F22957-11D7-1404-FF32-51392891B268}"/>
                    </a:ext>
                  </a:extLst>
                </p:cNvPr>
                <p:cNvSpPr/>
                <p:nvPr/>
              </p:nvSpPr>
              <p:spPr>
                <a:xfrm>
                  <a:off x="5747324" y="3508747"/>
                  <a:ext cx="127591" cy="12759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39138B-8887-D277-C0F5-5B275276FBE1}"/>
                    </a:ext>
                  </a:extLst>
                </p:cNvPr>
                <p:cNvSpPr/>
                <p:nvPr/>
              </p:nvSpPr>
              <p:spPr>
                <a:xfrm>
                  <a:off x="5931621" y="3508747"/>
                  <a:ext cx="127591" cy="12759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AC8F1BC-15D5-58E1-A0E3-C9F668D6B369}"/>
                    </a:ext>
                  </a:extLst>
                </p:cNvPr>
                <p:cNvSpPr/>
                <p:nvPr/>
              </p:nvSpPr>
              <p:spPr>
                <a:xfrm rot="10800000">
                  <a:off x="6169419" y="3375839"/>
                  <a:ext cx="489098" cy="393405"/>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9946955-F071-B20C-FB88-1AF128ABF70A}"/>
                    </a:ext>
                  </a:extLst>
                </p:cNvPr>
                <p:cNvSpPr txBox="1"/>
                <p:nvPr/>
              </p:nvSpPr>
              <p:spPr>
                <a:xfrm>
                  <a:off x="5170244" y="4564730"/>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27" name="TextBox 26">
                  <a:extLst>
                    <a:ext uri="{FF2B5EF4-FFF2-40B4-BE49-F238E27FC236}">
                      <a16:creationId xmlns:a16="http://schemas.microsoft.com/office/drawing/2014/main" id="{99946955-F071-B20C-FB88-1AF128ABF70A}"/>
                    </a:ext>
                  </a:extLst>
                </p:cNvPr>
                <p:cNvSpPr txBox="1">
                  <a:spLocks noRot="1" noChangeAspect="1" noMove="1" noResize="1" noEditPoints="1" noAdjustHandles="1" noChangeArrowheads="1" noChangeShapeType="1" noTextEdit="1"/>
                </p:cNvSpPr>
                <p:nvPr/>
              </p:nvSpPr>
              <p:spPr>
                <a:xfrm>
                  <a:off x="5170244" y="4564730"/>
                  <a:ext cx="914400" cy="91440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A637ACD-19D1-673C-B06E-809A95A98689}"/>
                    </a:ext>
                  </a:extLst>
                </p:cNvPr>
                <p:cNvSpPr txBox="1"/>
                <p:nvPr/>
              </p:nvSpPr>
              <p:spPr>
                <a:xfrm>
                  <a:off x="1257701" y="4564730"/>
                  <a:ext cx="914400" cy="914400"/>
                </a:xfrm>
                <a:prstGeom prst="rect">
                  <a:avLst/>
                </a:prstGeom>
              </p:spPr>
              <p:txBody>
                <a:bodyPr wrap="none" lIns="0" tIns="0" rIns="0" bIns="0" rtlCol="0">
                  <a:normAutofit/>
                </a:bodyPr>
                <a:lstStyle/>
                <a:p>
                  <a:pPr algn="l"/>
                  <a14:m>
                    <m:oMathPara xmlns:m="http://schemas.openxmlformats.org/officeDocument/2006/math">
                      <m:oMathParaPr>
                        <m:jc m:val="centerGroup"/>
                      </m:oMathParaPr>
                      <m:oMath xmlns:m="http://schemas.openxmlformats.org/officeDocument/2006/math">
                        <m:sSub>
                          <m:sSubPr>
                            <m:ctrlPr>
                              <a:rPr lang="en-AU"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ℳ</m:t>
                            </m:r>
                          </m:e>
                          <m:sub>
                            <m:r>
                              <a:rPr lang="en-AU" sz="2400" b="0" i="1" smtClean="0">
                                <a:latin typeface="Cambria Math" panose="02040503050406030204" pitchFamily="18" charset="0"/>
                                <a:ea typeface="Cambria Math" panose="02040503050406030204" pitchFamily="18" charset="0"/>
                              </a:rPr>
                              <m:t>𝑇</m:t>
                            </m:r>
                          </m:sub>
                        </m:sSub>
                      </m:oMath>
                    </m:oMathPara>
                  </a14:m>
                  <a:endParaRPr lang="en-US" dirty="0"/>
                </a:p>
              </p:txBody>
            </p:sp>
          </mc:Choice>
          <mc:Fallback xmlns="">
            <p:sp>
              <p:nvSpPr>
                <p:cNvPr id="33" name="TextBox 32">
                  <a:extLst>
                    <a:ext uri="{FF2B5EF4-FFF2-40B4-BE49-F238E27FC236}">
                      <a16:creationId xmlns:a16="http://schemas.microsoft.com/office/drawing/2014/main" id="{3A637ACD-19D1-673C-B06E-809A95A98689}"/>
                    </a:ext>
                  </a:extLst>
                </p:cNvPr>
                <p:cNvSpPr txBox="1">
                  <a:spLocks noRot="1" noChangeAspect="1" noMove="1" noResize="1" noEditPoints="1" noAdjustHandles="1" noChangeArrowheads="1" noChangeShapeType="1" noTextEdit="1"/>
                </p:cNvSpPr>
                <p:nvPr/>
              </p:nvSpPr>
              <p:spPr>
                <a:xfrm>
                  <a:off x="1257701" y="4564730"/>
                  <a:ext cx="914400" cy="914400"/>
                </a:xfrm>
                <a:prstGeom prst="rect">
                  <a:avLst/>
                </a:prstGeom>
                <a:blipFill>
                  <a:blip r:embed="rId15"/>
                  <a:stretch>
                    <a:fillRect/>
                  </a:stretch>
                </a:blipFill>
              </p:spPr>
              <p:txBody>
                <a:bodyPr/>
                <a:lstStyle/>
                <a:p>
                  <a:r>
                    <a:rPr lang="en-US">
                      <a:noFill/>
                    </a:rPr>
                    <a:t> </a:t>
                  </a:r>
                </a:p>
              </p:txBody>
            </p:sp>
          </mc:Fallback>
        </mc:AlternateContent>
      </p:grpSp>
      <p:grpSp>
        <p:nvGrpSpPr>
          <p:cNvPr id="10" name="Group 9" hidden="1">
            <a:extLst>
              <a:ext uri="{FF2B5EF4-FFF2-40B4-BE49-F238E27FC236}">
                <a16:creationId xmlns:a16="http://schemas.microsoft.com/office/drawing/2014/main" id="{AA1573FA-809C-013A-82FA-7816B24B78E5}"/>
              </a:ext>
            </a:extLst>
          </p:cNvPr>
          <p:cNvGrpSpPr/>
          <p:nvPr/>
        </p:nvGrpSpPr>
        <p:grpSpPr>
          <a:xfrm>
            <a:off x="1825735" y="2386818"/>
            <a:ext cx="6086637" cy="2364489"/>
            <a:chOff x="1825735" y="2386818"/>
            <a:chExt cx="6086637" cy="2364489"/>
          </a:xfrm>
        </p:grpSpPr>
        <p:cxnSp>
          <p:nvCxnSpPr>
            <p:cNvPr id="36" name="Straight Arrow Connector 35">
              <a:extLst>
                <a:ext uri="{FF2B5EF4-FFF2-40B4-BE49-F238E27FC236}">
                  <a16:creationId xmlns:a16="http://schemas.microsoft.com/office/drawing/2014/main" id="{D1913CCC-BE97-4FF1-10A3-C3182D3981AB}"/>
                </a:ext>
              </a:extLst>
            </p:cNvPr>
            <p:cNvCxnSpPr>
              <a:cxnSpLocks/>
            </p:cNvCxnSpPr>
            <p:nvPr/>
          </p:nvCxnSpPr>
          <p:spPr>
            <a:xfrm flipH="1">
              <a:off x="1825735" y="2386818"/>
              <a:ext cx="5841856" cy="1112586"/>
            </a:xfrm>
            <a:prstGeom prst="straightConnector1">
              <a:avLst/>
            </a:prstGeom>
            <a:ln w="12700">
              <a:solidFill>
                <a:schemeClr val="accent2"/>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2C311F2-1E9D-1B84-D7D9-5C48808611D7}"/>
                </a:ext>
              </a:extLst>
            </p:cNvPr>
            <p:cNvCxnSpPr>
              <a:cxnSpLocks/>
            </p:cNvCxnSpPr>
            <p:nvPr/>
          </p:nvCxnSpPr>
          <p:spPr>
            <a:xfrm flipH="1" flipV="1">
              <a:off x="1825735" y="3778173"/>
              <a:ext cx="6086637" cy="973134"/>
            </a:xfrm>
            <a:prstGeom prst="straightConnector1">
              <a:avLst/>
            </a:prstGeom>
            <a:ln w="12700">
              <a:solidFill>
                <a:schemeClr val="accent2"/>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654C09A-B505-D501-2582-115B11831D4E}"/>
                </a:ext>
              </a:extLst>
            </p:cNvPr>
            <p:cNvSpPr txBox="1"/>
            <p:nvPr/>
          </p:nvSpPr>
          <p:spPr>
            <a:xfrm rot="20986325">
              <a:off x="3354849" y="2598334"/>
              <a:ext cx="1860362" cy="356029"/>
            </a:xfrm>
            <a:prstGeom prst="rect">
              <a:avLst/>
            </a:prstGeom>
          </p:spPr>
          <p:txBody>
            <a:bodyPr wrap="none" rtlCol="0">
              <a:normAutofit lnSpcReduction="10000"/>
            </a:bodyPr>
            <a:lstStyle/>
            <a:p>
              <a:pPr algn="ctr"/>
              <a:r>
                <a:rPr lang="en-US" b="1" dirty="0">
                  <a:solidFill>
                    <a:schemeClr val="accent2"/>
                  </a:solidFill>
                </a:rPr>
                <a:t>Signal is reducing</a:t>
              </a:r>
            </a:p>
          </p:txBody>
        </p:sp>
      </p:grpSp>
    </p:spTree>
    <p:custDataLst>
      <p:tags r:id="rId1"/>
    </p:custDataLst>
    <p:extLst>
      <p:ext uri="{BB962C8B-B14F-4D97-AF65-F5344CB8AC3E}">
        <p14:creationId xmlns:p14="http://schemas.microsoft.com/office/powerpoint/2010/main" val="1992367720"/>
      </p:ext>
    </p:extLst>
  </p:cSld>
  <p:clrMapOvr>
    <a:masterClrMapping/>
  </p:clrMapOvr>
  <mc:AlternateContent xmlns:mc="http://schemas.openxmlformats.org/markup-compatibility/2006" xmlns:p14="http://schemas.microsoft.com/office/powerpoint/2010/main">
    <mc:Choice Requires="p14">
      <p:transition spd="slow" p14:dur="2000" advTm="40658"/>
    </mc:Choice>
    <mc:Fallback xmlns="">
      <p:transition spd="slow" advTm="406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4.3"/>
</p:tagLst>
</file>

<file path=ppt/tags/tag2.xml><?xml version="1.0" encoding="utf-8"?>
<p:tagLst xmlns:a="http://schemas.openxmlformats.org/drawingml/2006/main" xmlns:r="http://schemas.openxmlformats.org/officeDocument/2006/relationships" xmlns:p="http://schemas.openxmlformats.org/presentationml/2006/main">
  <p:tag name="TIMING" val="|18.2"/>
</p:tagLst>
</file>

<file path=ppt/tags/tag3.xml><?xml version="1.0" encoding="utf-8"?>
<p:tagLst xmlns:a="http://schemas.openxmlformats.org/drawingml/2006/main" xmlns:r="http://schemas.openxmlformats.org/officeDocument/2006/relationships" xmlns:p="http://schemas.openxmlformats.org/presentationml/2006/main">
  <p:tag name="TIMING" val="|19.7"/>
</p:tagLst>
</file>

<file path=ppt/theme/theme1.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normAutofit/>
      </a:bodyPr>
      <a:lstStyle>
        <a:defPPr algn="l">
          <a:defRPr dirty="0" smtClean="0"/>
        </a:defPPr>
      </a:lstStyle>
    </a:txDef>
  </a:objectDefaults>
  <a:extraClrSchemeLst/>
  <a:extLst>
    <a:ext uri="{05A4C25C-085E-4340-85A3-A5531E510DB2}">
      <thm15:themeFamily xmlns:thm15="http://schemas.microsoft.com/office/thememl/2012/main" name="16-DCI-113_Branded_PPT_Template_B_Final_FullScreen" id="{42F2A728-38A7-F741-8697-F23A46403293}" vid="{291ADA43-C1E7-0449-827C-A2959B3E2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11355</TotalTime>
  <Words>2683</Words>
  <Application>Microsoft Macintosh PowerPoint</Application>
  <PresentationFormat>On-screen Show (16:9)</PresentationFormat>
  <Paragraphs>625</Paragraphs>
  <Slides>44</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NimbusRomNo9L</vt:lpstr>
      <vt:lpstr>Söhne</vt:lpstr>
      <vt:lpstr>ui-sans-serif</vt:lpstr>
      <vt:lpstr>Arial</vt:lpstr>
      <vt:lpstr>Calibri</vt:lpstr>
      <vt:lpstr>Cambria Math</vt:lpstr>
      <vt:lpstr>Courier New</vt:lpstr>
      <vt:lpstr>LucidaGrande</vt:lpstr>
      <vt:lpstr>Wingdings</vt:lpstr>
      <vt:lpstr>Theme 1</vt:lpstr>
      <vt:lpstr>Fast Controllable Diffusion Models for Undersampled MRI Reconstruction</vt:lpstr>
      <vt:lpstr>Background</vt:lpstr>
      <vt:lpstr>Background</vt:lpstr>
      <vt:lpstr>Background</vt:lpstr>
      <vt:lpstr>Background</vt:lpstr>
      <vt:lpstr>Background</vt:lpstr>
      <vt:lpstr>Background</vt:lpstr>
      <vt:lpstr>Background</vt:lpstr>
      <vt:lpstr>Background</vt:lpstr>
      <vt:lpstr>Background</vt:lpstr>
      <vt:lpstr>The Success of Repaint</vt:lpstr>
      <vt:lpstr>The Success of Repaint</vt:lpstr>
      <vt:lpstr>The Success of Repaint</vt:lpstr>
      <vt:lpstr>The Success of Repaint</vt:lpstr>
      <vt:lpstr>The Success of Repaint</vt:lpstr>
      <vt:lpstr>The Success of Repaint</vt:lpstr>
      <vt:lpstr>The Success of Repaint</vt:lpstr>
      <vt:lpstr>The Success of Repaint</vt:lpstr>
      <vt:lpstr>The Success of Repaint</vt:lpstr>
      <vt:lpstr>The Success of Repaint</vt:lpstr>
      <vt:lpstr>The Success of Repaint</vt:lpstr>
      <vt:lpstr>The Success of Repaint</vt:lpstr>
      <vt:lpstr>The Success of Repaint</vt:lpstr>
      <vt:lpstr>Method</vt:lpstr>
      <vt:lpstr>Method</vt:lpstr>
      <vt:lpstr>Method</vt:lpstr>
      <vt:lpstr>Method</vt:lpstr>
      <vt:lpstr>Method</vt:lpstr>
      <vt:lpstr>Method</vt:lpstr>
      <vt:lpstr>Method</vt:lpstr>
      <vt:lpstr>Method</vt:lpstr>
      <vt:lpstr>Method</vt:lpstr>
      <vt:lpstr>Method</vt:lpstr>
      <vt:lpstr>Method</vt:lpstr>
      <vt:lpstr>Experiment</vt:lpstr>
      <vt:lpstr>Experiment</vt:lpstr>
      <vt:lpstr>Experiment</vt:lpstr>
      <vt:lpstr>Experiment</vt:lpstr>
      <vt:lpstr>Experiment</vt:lpstr>
      <vt:lpstr>Experiment</vt:lpstr>
      <vt:lpstr>Experiment</vt:lpstr>
      <vt:lpstr>Experiment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Wei Jiang</cp:lastModifiedBy>
  <cp:revision>1440</cp:revision>
  <cp:lastPrinted>2024-05-25T08:15:23Z</cp:lastPrinted>
  <dcterms:created xsi:type="dcterms:W3CDTF">2016-10-24T19:40:55Z</dcterms:created>
  <dcterms:modified xsi:type="dcterms:W3CDTF">2024-05-27T03:55:46Z</dcterms:modified>
</cp:coreProperties>
</file>